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65368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93790" y="1062633"/>
            <a:ext cx="7556421" cy="2934653"/>
          </a:xfrm>
          <a:prstGeom prst="rect">
            <a:avLst/>
          </a:prstGeom>
          <a:noFill/>
          <a:ln/>
        </p:spPr>
        <p:txBody>
          <a:bodyPr wrap="square" rtlCol="0" anchor="t"/>
          <a:lstStyle/>
          <a:p>
            <a:pPr marL="0" indent="0">
              <a:lnSpc>
                <a:spcPts val="7702"/>
              </a:lnSpc>
              <a:buNone/>
            </a:pPr>
            <a:r>
              <a:rPr lang="en-US" sz="6162" dirty="0">
                <a:solidFill>
                  <a:srgbClr val="FFFFFF"/>
                </a:solidFill>
                <a:latin typeface="Fraunces" pitchFamily="34" charset="0"/>
                <a:ea typeface="Fraunces" pitchFamily="34" charset="-122"/>
                <a:cs typeface="Fraunces" pitchFamily="34" charset="-120"/>
              </a:rPr>
              <a:t>Introduction to the Coffee Shop Application</a:t>
            </a:r>
            <a:endParaRPr lang="en-US" sz="6162" dirty="0"/>
          </a:p>
        </p:txBody>
      </p:sp>
      <p:sp>
        <p:nvSpPr>
          <p:cNvPr id="6" name="Text 3"/>
          <p:cNvSpPr/>
          <p:nvPr/>
        </p:nvSpPr>
        <p:spPr>
          <a:xfrm>
            <a:off x="793790" y="4337447"/>
            <a:ext cx="7556421" cy="2177415"/>
          </a:xfrm>
          <a:prstGeom prst="rect">
            <a:avLst/>
          </a:prstGeom>
          <a:noFill/>
          <a:ln/>
        </p:spPr>
        <p:txBody>
          <a:bodyPr wrap="square" rtlCol="0" anchor="t"/>
          <a:lstStyle/>
          <a:p>
            <a:pPr marL="0" indent="0">
              <a:lnSpc>
                <a:spcPts val="2858"/>
              </a:lnSpc>
              <a:buNone/>
            </a:pPr>
            <a:r>
              <a:rPr lang="en-US" sz="1786" dirty="0">
                <a:solidFill>
                  <a:srgbClr val="EBECEF"/>
                </a:solidFill>
                <a:latin typeface="Epilogue" pitchFamily="34" charset="0"/>
                <a:ea typeface="Epilogue" pitchFamily="34" charset="-122"/>
                <a:cs typeface="Epilogue" pitchFamily="34" charset="-120"/>
              </a:rPr>
              <a:t>Welcome to our innovative coffee shop application, where the art of crafting the perfect cup of coffee meets the convenience of modern technology. This application is designed to revolutionize the way customers experience their favorite beverage, offering a seamless and personalized ordering process that caters to their unique preferences.</a:t>
            </a:r>
            <a:endParaRPr lang="en-US" sz="1786" dirty="0"/>
          </a:p>
        </p:txBody>
      </p:sp>
      <p:sp>
        <p:nvSpPr>
          <p:cNvPr id="8" name="Text 5"/>
          <p:cNvSpPr/>
          <p:nvPr/>
        </p:nvSpPr>
        <p:spPr>
          <a:xfrm>
            <a:off x="915114" y="6919555"/>
            <a:ext cx="120253" cy="97512"/>
          </a:xfrm>
          <a:prstGeom prst="rect">
            <a:avLst/>
          </a:prstGeom>
          <a:noFill/>
          <a:ln/>
        </p:spPr>
        <p:txBody>
          <a:bodyPr wrap="none" rtlCol="0" anchor="t"/>
          <a:lstStyle/>
          <a:p>
            <a:pPr marL="0" indent="0" algn="ctr">
              <a:lnSpc>
                <a:spcPts val="768"/>
              </a:lnSpc>
              <a:buNone/>
            </a:pPr>
            <a:r>
              <a:rPr lang="en-US" sz="768" dirty="0">
                <a:solidFill>
                  <a:srgbClr val="3C3838"/>
                </a:solidFill>
                <a:latin typeface="Epilogue" pitchFamily="34" charset="0"/>
                <a:ea typeface="Epilogue" pitchFamily="34" charset="-122"/>
                <a:cs typeface="Epilogue" pitchFamily="34" charset="-120"/>
              </a:rPr>
              <a:t>SA</a:t>
            </a:r>
            <a:endParaRPr lang="en-US" sz="768"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92468" y="1012269"/>
            <a:ext cx="6797635" cy="618292"/>
          </a:xfrm>
          <a:prstGeom prst="rect">
            <a:avLst/>
          </a:prstGeom>
          <a:noFill/>
          <a:ln/>
        </p:spPr>
        <p:txBody>
          <a:bodyPr wrap="none" rtlCol="0" anchor="t"/>
          <a:lstStyle/>
          <a:p>
            <a:pPr marL="0" indent="0">
              <a:lnSpc>
                <a:spcPts val="4869"/>
              </a:lnSpc>
              <a:buNone/>
            </a:pPr>
            <a:r>
              <a:rPr lang="en-US" sz="3895" dirty="0">
                <a:solidFill>
                  <a:srgbClr val="FFFFFF"/>
                </a:solidFill>
                <a:latin typeface="Fraunces" pitchFamily="34" charset="0"/>
                <a:ea typeface="Fraunces" pitchFamily="34" charset="-122"/>
                <a:cs typeface="Fraunces" pitchFamily="34" charset="-120"/>
              </a:rPr>
              <a:t>Project Objectives and Scope</a:t>
            </a:r>
            <a:endParaRPr lang="en-US" sz="3895" dirty="0"/>
          </a:p>
        </p:txBody>
      </p:sp>
      <p:sp>
        <p:nvSpPr>
          <p:cNvPr id="6" name="Shape 3"/>
          <p:cNvSpPr/>
          <p:nvPr/>
        </p:nvSpPr>
        <p:spPr>
          <a:xfrm>
            <a:off x="692468" y="2149793"/>
            <a:ext cx="445175" cy="445175"/>
          </a:xfrm>
          <a:prstGeom prst="roundRect">
            <a:avLst>
              <a:gd name="adj" fmla="val 18669"/>
            </a:avLst>
          </a:prstGeom>
          <a:solidFill>
            <a:srgbClr val="283157"/>
          </a:solidFill>
          <a:ln w="7620">
            <a:solidFill>
              <a:srgbClr val="414A70"/>
            </a:solidFill>
            <a:prstDash val="solid"/>
          </a:ln>
        </p:spPr>
      </p:sp>
      <p:sp>
        <p:nvSpPr>
          <p:cNvPr id="7" name="Text 4"/>
          <p:cNvSpPr/>
          <p:nvPr/>
        </p:nvSpPr>
        <p:spPr>
          <a:xfrm>
            <a:off x="847011" y="2223968"/>
            <a:ext cx="136088" cy="296823"/>
          </a:xfrm>
          <a:prstGeom prst="rect">
            <a:avLst/>
          </a:prstGeom>
          <a:noFill/>
          <a:ln/>
        </p:spPr>
        <p:txBody>
          <a:bodyPr wrap="none" rtlCol="0" anchor="t"/>
          <a:lstStyle/>
          <a:p>
            <a:pPr marL="0" indent="0" algn="ctr">
              <a:lnSpc>
                <a:spcPts val="2337"/>
              </a:lnSpc>
              <a:buNone/>
            </a:pPr>
            <a:r>
              <a:rPr lang="en-US" sz="2337" dirty="0">
                <a:solidFill>
                  <a:srgbClr val="EBECEF"/>
                </a:solidFill>
                <a:latin typeface="Fraunces" pitchFamily="34" charset="0"/>
                <a:ea typeface="Fraunces" pitchFamily="34" charset="-122"/>
                <a:cs typeface="Fraunces" pitchFamily="34" charset="-120"/>
              </a:rPr>
              <a:t>1</a:t>
            </a:r>
            <a:endParaRPr lang="en-US" sz="2337" dirty="0"/>
          </a:p>
        </p:txBody>
      </p:sp>
      <p:sp>
        <p:nvSpPr>
          <p:cNvPr id="8" name="Text 5"/>
          <p:cNvSpPr/>
          <p:nvPr/>
        </p:nvSpPr>
        <p:spPr>
          <a:xfrm>
            <a:off x="1335405" y="2149793"/>
            <a:ext cx="3137773" cy="618173"/>
          </a:xfrm>
          <a:prstGeom prst="rect">
            <a:avLst/>
          </a:prstGeom>
          <a:noFill/>
          <a:ln/>
        </p:spPr>
        <p:txBody>
          <a:bodyPr wrap="square" rtlCol="0" anchor="t"/>
          <a:lstStyle/>
          <a:p>
            <a:pPr marL="0" indent="0">
              <a:lnSpc>
                <a:spcPts val="2435"/>
              </a:lnSpc>
              <a:buNone/>
            </a:pPr>
            <a:r>
              <a:rPr lang="en-US" sz="1948" dirty="0">
                <a:solidFill>
                  <a:srgbClr val="EBECEF"/>
                </a:solidFill>
                <a:latin typeface="Fraunces" pitchFamily="34" charset="0"/>
                <a:ea typeface="Fraunces" pitchFamily="34" charset="-122"/>
                <a:cs typeface="Fraunces" pitchFamily="34" charset="-120"/>
              </a:rPr>
              <a:t>Enhance Customer Experience</a:t>
            </a:r>
            <a:endParaRPr lang="en-US" sz="1948" dirty="0"/>
          </a:p>
        </p:txBody>
      </p:sp>
      <p:sp>
        <p:nvSpPr>
          <p:cNvPr id="9" name="Text 6"/>
          <p:cNvSpPr/>
          <p:nvPr/>
        </p:nvSpPr>
        <p:spPr>
          <a:xfrm>
            <a:off x="1335405" y="2886670"/>
            <a:ext cx="3137773" cy="2532698"/>
          </a:xfrm>
          <a:prstGeom prst="rect">
            <a:avLst/>
          </a:prstGeom>
          <a:noFill/>
          <a:ln/>
        </p:spPr>
        <p:txBody>
          <a:bodyPr wrap="square" rtlCol="0" anchor="t"/>
          <a:lstStyle/>
          <a:p>
            <a:pPr marL="0" indent="0">
              <a:lnSpc>
                <a:spcPts val="2493"/>
              </a:lnSpc>
              <a:buNone/>
            </a:pPr>
            <a:r>
              <a:rPr lang="en-US" sz="1558" dirty="0">
                <a:solidFill>
                  <a:srgbClr val="EBECEF"/>
                </a:solidFill>
                <a:latin typeface="Epilogue" pitchFamily="34" charset="0"/>
                <a:ea typeface="Epilogue" pitchFamily="34" charset="-122"/>
                <a:cs typeface="Epilogue" pitchFamily="34" charset="-120"/>
              </a:rPr>
              <a:t>Our primary objective is to create a user-friendly interface that empowers customers to customize their coffee orders with a wide range of condiments, ensuring they receive their perfect beverage every time.</a:t>
            </a:r>
            <a:endParaRPr lang="en-US" sz="1558" dirty="0"/>
          </a:p>
        </p:txBody>
      </p:sp>
      <p:sp>
        <p:nvSpPr>
          <p:cNvPr id="10" name="Shape 7"/>
          <p:cNvSpPr/>
          <p:nvPr/>
        </p:nvSpPr>
        <p:spPr>
          <a:xfrm>
            <a:off x="4670941" y="2149793"/>
            <a:ext cx="445175" cy="445175"/>
          </a:xfrm>
          <a:prstGeom prst="roundRect">
            <a:avLst>
              <a:gd name="adj" fmla="val 18669"/>
            </a:avLst>
          </a:prstGeom>
          <a:solidFill>
            <a:srgbClr val="283157"/>
          </a:solidFill>
          <a:ln w="7620">
            <a:solidFill>
              <a:srgbClr val="414A70"/>
            </a:solidFill>
            <a:prstDash val="solid"/>
          </a:ln>
        </p:spPr>
      </p:sp>
      <p:sp>
        <p:nvSpPr>
          <p:cNvPr id="11" name="Text 8"/>
          <p:cNvSpPr/>
          <p:nvPr/>
        </p:nvSpPr>
        <p:spPr>
          <a:xfrm>
            <a:off x="4803577" y="2223968"/>
            <a:ext cx="179903" cy="296823"/>
          </a:xfrm>
          <a:prstGeom prst="rect">
            <a:avLst/>
          </a:prstGeom>
          <a:noFill/>
          <a:ln/>
        </p:spPr>
        <p:txBody>
          <a:bodyPr wrap="none" rtlCol="0" anchor="t"/>
          <a:lstStyle/>
          <a:p>
            <a:pPr marL="0" indent="0" algn="ctr">
              <a:lnSpc>
                <a:spcPts val="2337"/>
              </a:lnSpc>
              <a:buNone/>
            </a:pPr>
            <a:r>
              <a:rPr lang="en-US" sz="2337" dirty="0">
                <a:solidFill>
                  <a:srgbClr val="EBECEF"/>
                </a:solidFill>
                <a:latin typeface="Fraunces" pitchFamily="34" charset="0"/>
                <a:ea typeface="Fraunces" pitchFamily="34" charset="-122"/>
                <a:cs typeface="Fraunces" pitchFamily="34" charset="-120"/>
              </a:rPr>
              <a:t>2</a:t>
            </a:r>
            <a:endParaRPr lang="en-US" sz="2337" dirty="0"/>
          </a:p>
        </p:txBody>
      </p:sp>
      <p:sp>
        <p:nvSpPr>
          <p:cNvPr id="12" name="Text 9"/>
          <p:cNvSpPr/>
          <p:nvPr/>
        </p:nvSpPr>
        <p:spPr>
          <a:xfrm>
            <a:off x="5313878" y="2149793"/>
            <a:ext cx="3137773" cy="618173"/>
          </a:xfrm>
          <a:prstGeom prst="rect">
            <a:avLst/>
          </a:prstGeom>
          <a:noFill/>
          <a:ln/>
        </p:spPr>
        <p:txBody>
          <a:bodyPr wrap="square" rtlCol="0" anchor="t"/>
          <a:lstStyle/>
          <a:p>
            <a:pPr marL="0" indent="0">
              <a:lnSpc>
                <a:spcPts val="2435"/>
              </a:lnSpc>
              <a:buNone/>
            </a:pPr>
            <a:r>
              <a:rPr lang="en-US" sz="1948" dirty="0">
                <a:solidFill>
                  <a:srgbClr val="EBECEF"/>
                </a:solidFill>
                <a:latin typeface="Fraunces" pitchFamily="34" charset="0"/>
                <a:ea typeface="Fraunces" pitchFamily="34" charset="-122"/>
                <a:cs typeface="Fraunces" pitchFamily="34" charset="-120"/>
              </a:rPr>
              <a:t>Streamline Order Management</a:t>
            </a:r>
            <a:endParaRPr lang="en-US" sz="1948" dirty="0"/>
          </a:p>
        </p:txBody>
      </p:sp>
      <p:sp>
        <p:nvSpPr>
          <p:cNvPr id="13" name="Text 10"/>
          <p:cNvSpPr/>
          <p:nvPr/>
        </p:nvSpPr>
        <p:spPr>
          <a:xfrm>
            <a:off x="5313878" y="2886670"/>
            <a:ext cx="3137773" cy="1899523"/>
          </a:xfrm>
          <a:prstGeom prst="rect">
            <a:avLst/>
          </a:prstGeom>
          <a:noFill/>
          <a:ln/>
        </p:spPr>
        <p:txBody>
          <a:bodyPr wrap="square" rtlCol="0" anchor="t"/>
          <a:lstStyle/>
          <a:p>
            <a:pPr marL="0" indent="0">
              <a:lnSpc>
                <a:spcPts val="2493"/>
              </a:lnSpc>
              <a:buNone/>
            </a:pPr>
            <a:r>
              <a:rPr lang="en-US" sz="1558" dirty="0">
                <a:solidFill>
                  <a:srgbClr val="EBECEF"/>
                </a:solidFill>
                <a:latin typeface="Epilogue" pitchFamily="34" charset="0"/>
                <a:ea typeface="Epilogue" pitchFamily="34" charset="-122"/>
                <a:cs typeface="Epilogue" pitchFamily="34" charset="-120"/>
              </a:rPr>
              <a:t>The application will also focus on optimizing the order management process, allowing baristas to efficiently fulfill orders and provide timely service to customers.</a:t>
            </a:r>
            <a:endParaRPr lang="en-US" sz="1558" dirty="0"/>
          </a:p>
        </p:txBody>
      </p:sp>
      <p:sp>
        <p:nvSpPr>
          <p:cNvPr id="14" name="Shape 11"/>
          <p:cNvSpPr/>
          <p:nvPr/>
        </p:nvSpPr>
        <p:spPr>
          <a:xfrm>
            <a:off x="692468" y="5839658"/>
            <a:ext cx="445175" cy="445175"/>
          </a:xfrm>
          <a:prstGeom prst="roundRect">
            <a:avLst>
              <a:gd name="adj" fmla="val 18669"/>
            </a:avLst>
          </a:prstGeom>
          <a:solidFill>
            <a:srgbClr val="283157"/>
          </a:solidFill>
          <a:ln w="7620">
            <a:solidFill>
              <a:srgbClr val="414A70"/>
            </a:solidFill>
            <a:prstDash val="solid"/>
          </a:ln>
        </p:spPr>
      </p:sp>
      <p:sp>
        <p:nvSpPr>
          <p:cNvPr id="15" name="Text 12"/>
          <p:cNvSpPr/>
          <p:nvPr/>
        </p:nvSpPr>
        <p:spPr>
          <a:xfrm>
            <a:off x="833080" y="5913834"/>
            <a:ext cx="163830" cy="296823"/>
          </a:xfrm>
          <a:prstGeom prst="rect">
            <a:avLst/>
          </a:prstGeom>
          <a:noFill/>
          <a:ln/>
        </p:spPr>
        <p:txBody>
          <a:bodyPr wrap="none" rtlCol="0" anchor="t"/>
          <a:lstStyle/>
          <a:p>
            <a:pPr marL="0" indent="0" algn="ctr">
              <a:lnSpc>
                <a:spcPts val="2337"/>
              </a:lnSpc>
              <a:buNone/>
            </a:pPr>
            <a:r>
              <a:rPr lang="en-US" sz="2337" dirty="0">
                <a:solidFill>
                  <a:srgbClr val="EBECEF"/>
                </a:solidFill>
                <a:latin typeface="Fraunces" pitchFamily="34" charset="0"/>
                <a:ea typeface="Fraunces" pitchFamily="34" charset="-122"/>
                <a:cs typeface="Fraunces" pitchFamily="34" charset="-120"/>
              </a:rPr>
              <a:t>3</a:t>
            </a:r>
            <a:endParaRPr lang="en-US" sz="2337" dirty="0"/>
          </a:p>
        </p:txBody>
      </p:sp>
      <p:sp>
        <p:nvSpPr>
          <p:cNvPr id="16" name="Text 13"/>
          <p:cNvSpPr/>
          <p:nvPr/>
        </p:nvSpPr>
        <p:spPr>
          <a:xfrm>
            <a:off x="1335405" y="5839658"/>
            <a:ext cx="3709868" cy="309086"/>
          </a:xfrm>
          <a:prstGeom prst="rect">
            <a:avLst/>
          </a:prstGeom>
          <a:noFill/>
          <a:ln/>
        </p:spPr>
        <p:txBody>
          <a:bodyPr wrap="none" rtlCol="0" anchor="t"/>
          <a:lstStyle/>
          <a:p>
            <a:pPr marL="0" indent="0">
              <a:lnSpc>
                <a:spcPts val="2435"/>
              </a:lnSpc>
              <a:buNone/>
            </a:pPr>
            <a:r>
              <a:rPr lang="en-US" sz="1948" dirty="0">
                <a:solidFill>
                  <a:srgbClr val="EBECEF"/>
                </a:solidFill>
                <a:latin typeface="Fraunces" pitchFamily="34" charset="0"/>
                <a:ea typeface="Fraunces" pitchFamily="34" charset="-122"/>
                <a:cs typeface="Fraunces" pitchFamily="34" charset="-120"/>
              </a:rPr>
              <a:t>Foster Loyalty and Engagement</a:t>
            </a:r>
            <a:endParaRPr lang="en-US" sz="1948" dirty="0"/>
          </a:p>
        </p:txBody>
      </p:sp>
      <p:sp>
        <p:nvSpPr>
          <p:cNvPr id="17" name="Text 14"/>
          <p:cNvSpPr/>
          <p:nvPr/>
        </p:nvSpPr>
        <p:spPr>
          <a:xfrm>
            <a:off x="1335405" y="6267450"/>
            <a:ext cx="7116128" cy="949762"/>
          </a:xfrm>
          <a:prstGeom prst="rect">
            <a:avLst/>
          </a:prstGeom>
          <a:noFill/>
          <a:ln/>
        </p:spPr>
        <p:txBody>
          <a:bodyPr wrap="square" rtlCol="0" anchor="t"/>
          <a:lstStyle/>
          <a:p>
            <a:pPr marL="0" indent="0">
              <a:lnSpc>
                <a:spcPts val="2493"/>
              </a:lnSpc>
              <a:buNone/>
            </a:pPr>
            <a:r>
              <a:rPr lang="en-US" sz="1558" dirty="0">
                <a:solidFill>
                  <a:srgbClr val="EBECEF"/>
                </a:solidFill>
                <a:latin typeface="Epilogue" pitchFamily="34" charset="0"/>
                <a:ea typeface="Epilogue" pitchFamily="34" charset="-122"/>
                <a:cs typeface="Epilogue" pitchFamily="34" charset="-120"/>
              </a:rPr>
              <a:t>By offering a seamless and personalized ordering experience, we aim to build a loyal customer base and foster a strong sense of community within the coffee shop.</a:t>
            </a:r>
            <a:endParaRPr lang="en-US" sz="1558"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sp>
        <p:nvSpPr>
          <p:cNvPr id="4" name="Text 2"/>
          <p:cNvSpPr/>
          <p:nvPr/>
        </p:nvSpPr>
        <p:spPr>
          <a:xfrm>
            <a:off x="793790" y="1995607"/>
            <a:ext cx="8695730" cy="708779"/>
          </a:xfrm>
          <a:prstGeom prst="rect">
            <a:avLst/>
          </a:prstGeom>
          <a:noFill/>
          <a:ln/>
        </p:spPr>
        <p:txBody>
          <a:bodyPr wrap="none" rtlCol="0" anchor="t"/>
          <a:lstStyle/>
          <a:p>
            <a:pPr marL="0" indent="0">
              <a:lnSpc>
                <a:spcPts val="5581"/>
              </a:lnSpc>
              <a:buNone/>
            </a:pPr>
            <a:r>
              <a:rPr lang="en-US" sz="4465" dirty="0">
                <a:solidFill>
                  <a:srgbClr val="FFFFFF"/>
                </a:solidFill>
                <a:latin typeface="Fraunces" pitchFamily="34" charset="0"/>
                <a:ea typeface="Fraunces" pitchFamily="34" charset="-122"/>
                <a:cs typeface="Fraunces" pitchFamily="34" charset="-120"/>
              </a:rPr>
              <a:t>Core Features of the Application</a:t>
            </a:r>
            <a:endParaRPr lang="en-US" sz="4465" dirty="0"/>
          </a:p>
        </p:txBody>
      </p:sp>
      <p:sp>
        <p:nvSpPr>
          <p:cNvPr id="5" name="Text 3"/>
          <p:cNvSpPr/>
          <p:nvPr/>
        </p:nvSpPr>
        <p:spPr>
          <a:xfrm>
            <a:off x="793790" y="3271361"/>
            <a:ext cx="2848213" cy="354330"/>
          </a:xfrm>
          <a:prstGeom prst="rect">
            <a:avLst/>
          </a:prstGeom>
          <a:noFill/>
          <a:ln/>
        </p:spPr>
        <p:txBody>
          <a:bodyPr wrap="none" rtlCol="0" anchor="t"/>
          <a:lstStyle/>
          <a:p>
            <a:pPr marL="0" indent="0">
              <a:lnSpc>
                <a:spcPts val="2791"/>
              </a:lnSpc>
              <a:buNone/>
            </a:pPr>
            <a:r>
              <a:rPr lang="en-US" sz="2233" dirty="0">
                <a:solidFill>
                  <a:srgbClr val="FFFFFF"/>
                </a:solidFill>
                <a:latin typeface="Fraunces" pitchFamily="34" charset="0"/>
                <a:ea typeface="Fraunces" pitchFamily="34" charset="-122"/>
                <a:cs typeface="Fraunces" pitchFamily="34" charset="-120"/>
              </a:rPr>
              <a:t>Customizable Orders</a:t>
            </a:r>
            <a:endParaRPr lang="en-US" sz="2233" dirty="0"/>
          </a:p>
        </p:txBody>
      </p:sp>
      <p:sp>
        <p:nvSpPr>
          <p:cNvPr id="6" name="Text 4"/>
          <p:cNvSpPr/>
          <p:nvPr/>
        </p:nvSpPr>
        <p:spPr>
          <a:xfrm>
            <a:off x="793790" y="3852505"/>
            <a:ext cx="3978116" cy="1814513"/>
          </a:xfrm>
          <a:prstGeom prst="rect">
            <a:avLst/>
          </a:prstGeom>
          <a:noFill/>
          <a:ln/>
        </p:spPr>
        <p:txBody>
          <a:bodyPr wrap="square" rtlCol="0" anchor="t"/>
          <a:lstStyle/>
          <a:p>
            <a:pPr marL="0" indent="0">
              <a:lnSpc>
                <a:spcPts val="2858"/>
              </a:lnSpc>
              <a:buNone/>
            </a:pPr>
            <a:r>
              <a:rPr lang="en-US" sz="1786" dirty="0">
                <a:solidFill>
                  <a:srgbClr val="EBECEF"/>
                </a:solidFill>
                <a:latin typeface="Epilogue" pitchFamily="34" charset="0"/>
                <a:ea typeface="Epilogue" pitchFamily="34" charset="-122"/>
                <a:cs typeface="Epilogue" pitchFamily="34" charset="-120"/>
              </a:rPr>
              <a:t>Customers can easily build their perfect cup of coffee by selecting from a variety of coffee sizes, roasts, and condiments, including milk, syrups, and toppings.</a:t>
            </a:r>
            <a:endParaRPr lang="en-US" sz="1786" dirty="0"/>
          </a:p>
        </p:txBody>
      </p:sp>
      <p:sp>
        <p:nvSpPr>
          <p:cNvPr id="7" name="Text 5"/>
          <p:cNvSpPr/>
          <p:nvPr/>
        </p:nvSpPr>
        <p:spPr>
          <a:xfrm>
            <a:off x="5332928" y="3271361"/>
            <a:ext cx="2835235" cy="354330"/>
          </a:xfrm>
          <a:prstGeom prst="rect">
            <a:avLst/>
          </a:prstGeom>
          <a:noFill/>
          <a:ln/>
        </p:spPr>
        <p:txBody>
          <a:bodyPr wrap="none" rtlCol="0" anchor="t"/>
          <a:lstStyle/>
          <a:p>
            <a:pPr marL="0" indent="0">
              <a:lnSpc>
                <a:spcPts val="2791"/>
              </a:lnSpc>
              <a:buNone/>
            </a:pPr>
            <a:r>
              <a:rPr lang="en-US" sz="2233" dirty="0">
                <a:solidFill>
                  <a:srgbClr val="FFFFFF"/>
                </a:solidFill>
                <a:latin typeface="Fraunces" pitchFamily="34" charset="0"/>
                <a:ea typeface="Fraunces" pitchFamily="34" charset="-122"/>
                <a:cs typeface="Fraunces" pitchFamily="34" charset="-120"/>
              </a:rPr>
              <a:t>Order Tracking</a:t>
            </a:r>
            <a:endParaRPr lang="en-US" sz="2233" dirty="0"/>
          </a:p>
        </p:txBody>
      </p:sp>
      <p:sp>
        <p:nvSpPr>
          <p:cNvPr id="8" name="Text 6"/>
          <p:cNvSpPr/>
          <p:nvPr/>
        </p:nvSpPr>
        <p:spPr>
          <a:xfrm>
            <a:off x="5332928" y="3852505"/>
            <a:ext cx="3978116" cy="1451610"/>
          </a:xfrm>
          <a:prstGeom prst="rect">
            <a:avLst/>
          </a:prstGeom>
          <a:noFill/>
          <a:ln/>
        </p:spPr>
        <p:txBody>
          <a:bodyPr wrap="square" rtlCol="0" anchor="t"/>
          <a:lstStyle/>
          <a:p>
            <a:pPr marL="0" indent="0">
              <a:lnSpc>
                <a:spcPts val="2858"/>
              </a:lnSpc>
              <a:buNone/>
            </a:pPr>
            <a:r>
              <a:rPr lang="en-US" sz="1786" dirty="0">
                <a:solidFill>
                  <a:srgbClr val="EBECEF"/>
                </a:solidFill>
                <a:latin typeface="Epilogue" pitchFamily="34" charset="0"/>
                <a:ea typeface="Epilogue" pitchFamily="34" charset="-122"/>
                <a:cs typeface="Epilogue" pitchFamily="34" charset="-120"/>
              </a:rPr>
              <a:t>Customers can track the status of their order in real-time, from the moment they place it to when it's ready for pickup or delivery.</a:t>
            </a:r>
            <a:endParaRPr lang="en-US" sz="1786" dirty="0"/>
          </a:p>
        </p:txBody>
      </p:sp>
      <p:sp>
        <p:nvSpPr>
          <p:cNvPr id="9" name="Text 7"/>
          <p:cNvSpPr/>
          <p:nvPr/>
        </p:nvSpPr>
        <p:spPr>
          <a:xfrm>
            <a:off x="9872067" y="3271361"/>
            <a:ext cx="2835235" cy="354330"/>
          </a:xfrm>
          <a:prstGeom prst="rect">
            <a:avLst/>
          </a:prstGeom>
          <a:noFill/>
          <a:ln/>
        </p:spPr>
        <p:txBody>
          <a:bodyPr wrap="none" rtlCol="0" anchor="t"/>
          <a:lstStyle/>
          <a:p>
            <a:pPr marL="0" indent="0">
              <a:lnSpc>
                <a:spcPts val="2791"/>
              </a:lnSpc>
              <a:buNone/>
            </a:pPr>
            <a:r>
              <a:rPr lang="en-US" sz="2233" dirty="0">
                <a:solidFill>
                  <a:srgbClr val="FFFFFF"/>
                </a:solidFill>
                <a:latin typeface="Fraunces" pitchFamily="34" charset="0"/>
                <a:ea typeface="Fraunces" pitchFamily="34" charset="-122"/>
                <a:cs typeface="Fraunces" pitchFamily="34" charset="-120"/>
              </a:rPr>
              <a:t>Loyalty and Rewards</a:t>
            </a:r>
            <a:endParaRPr lang="en-US" sz="2233" dirty="0"/>
          </a:p>
        </p:txBody>
      </p:sp>
      <p:sp>
        <p:nvSpPr>
          <p:cNvPr id="10" name="Text 8"/>
          <p:cNvSpPr/>
          <p:nvPr/>
        </p:nvSpPr>
        <p:spPr>
          <a:xfrm>
            <a:off x="9872067" y="3852505"/>
            <a:ext cx="3978116" cy="2177415"/>
          </a:xfrm>
          <a:prstGeom prst="rect">
            <a:avLst/>
          </a:prstGeom>
          <a:noFill/>
          <a:ln/>
        </p:spPr>
        <p:txBody>
          <a:bodyPr wrap="square" rtlCol="0" anchor="t"/>
          <a:lstStyle/>
          <a:p>
            <a:pPr marL="0" indent="0">
              <a:lnSpc>
                <a:spcPts val="2858"/>
              </a:lnSpc>
              <a:buNone/>
            </a:pPr>
            <a:r>
              <a:rPr lang="en-US" sz="1786" dirty="0">
                <a:solidFill>
                  <a:srgbClr val="EBECEF"/>
                </a:solidFill>
                <a:latin typeface="Epilogue" pitchFamily="34" charset="0"/>
                <a:ea typeface="Epilogue" pitchFamily="34" charset="-122"/>
                <a:cs typeface="Epilogue" pitchFamily="34" charset="-120"/>
              </a:rPr>
              <a:t>The application will feature a loyalty program, allowing customers to earn rewards and redeem them for future purchases, fostering customer engagement and retention.</a:t>
            </a:r>
            <a:endParaRPr lang="en-US" sz="1786"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21956" y="933807"/>
            <a:ext cx="7872889" cy="1134904"/>
          </a:xfrm>
          <a:prstGeom prst="rect">
            <a:avLst/>
          </a:prstGeom>
          <a:noFill/>
          <a:ln/>
        </p:spPr>
        <p:txBody>
          <a:bodyPr wrap="square" rtlCol="0" anchor="t"/>
          <a:lstStyle/>
          <a:p>
            <a:pPr marL="0" indent="0">
              <a:lnSpc>
                <a:spcPts val="4468"/>
              </a:lnSpc>
              <a:buNone/>
            </a:pPr>
            <a:r>
              <a:rPr lang="en-US" sz="3575" dirty="0">
                <a:solidFill>
                  <a:srgbClr val="FFFFFF"/>
                </a:solidFill>
                <a:latin typeface="Fraunces" pitchFamily="34" charset="0"/>
                <a:ea typeface="Fraunces" pitchFamily="34" charset="-122"/>
                <a:cs typeface="Fraunces" pitchFamily="34" charset="-120"/>
              </a:rPr>
              <a:t>Customizing Coffee Orders with Condiments</a:t>
            </a:r>
            <a:endParaRPr lang="en-US" sz="3575" dirty="0"/>
          </a:p>
        </p:txBody>
      </p:sp>
      <p:sp>
        <p:nvSpPr>
          <p:cNvPr id="6" name="Shape 3"/>
          <p:cNvSpPr/>
          <p:nvPr/>
        </p:nvSpPr>
        <p:spPr>
          <a:xfrm>
            <a:off x="6382822" y="2341007"/>
            <a:ext cx="22860" cy="4954667"/>
          </a:xfrm>
          <a:prstGeom prst="roundRect">
            <a:avLst>
              <a:gd name="adj" fmla="val 333642"/>
            </a:avLst>
          </a:prstGeom>
          <a:solidFill>
            <a:srgbClr val="414A70"/>
          </a:solidFill>
          <a:ln/>
        </p:spPr>
      </p:sp>
      <p:sp>
        <p:nvSpPr>
          <p:cNvPr id="7" name="Shape 4"/>
          <p:cNvSpPr/>
          <p:nvPr/>
        </p:nvSpPr>
        <p:spPr>
          <a:xfrm>
            <a:off x="6575643" y="2737961"/>
            <a:ext cx="635556" cy="22860"/>
          </a:xfrm>
          <a:prstGeom prst="roundRect">
            <a:avLst>
              <a:gd name="adj" fmla="val 333642"/>
            </a:avLst>
          </a:prstGeom>
          <a:solidFill>
            <a:srgbClr val="414A70"/>
          </a:solidFill>
          <a:ln/>
        </p:spPr>
      </p:sp>
      <p:sp>
        <p:nvSpPr>
          <p:cNvPr id="8" name="Shape 5"/>
          <p:cNvSpPr/>
          <p:nvPr/>
        </p:nvSpPr>
        <p:spPr>
          <a:xfrm>
            <a:off x="6190000" y="2545199"/>
            <a:ext cx="408503" cy="408503"/>
          </a:xfrm>
          <a:prstGeom prst="roundRect">
            <a:avLst>
              <a:gd name="adj" fmla="val 18671"/>
            </a:avLst>
          </a:prstGeom>
          <a:solidFill>
            <a:srgbClr val="283157"/>
          </a:solidFill>
          <a:ln w="7620">
            <a:solidFill>
              <a:srgbClr val="414A70"/>
            </a:solidFill>
            <a:prstDash val="solid"/>
          </a:ln>
        </p:spPr>
      </p:sp>
      <p:sp>
        <p:nvSpPr>
          <p:cNvPr id="9" name="Text 6"/>
          <p:cNvSpPr/>
          <p:nvPr/>
        </p:nvSpPr>
        <p:spPr>
          <a:xfrm>
            <a:off x="6331803" y="2613184"/>
            <a:ext cx="124897" cy="272415"/>
          </a:xfrm>
          <a:prstGeom prst="rect">
            <a:avLst/>
          </a:prstGeom>
          <a:noFill/>
          <a:ln/>
        </p:spPr>
        <p:txBody>
          <a:bodyPr wrap="none" rtlCol="0" anchor="t"/>
          <a:lstStyle/>
          <a:p>
            <a:pPr marL="0" indent="0" algn="ctr">
              <a:lnSpc>
                <a:spcPts val="2145"/>
              </a:lnSpc>
              <a:buNone/>
            </a:pPr>
            <a:r>
              <a:rPr lang="en-US" sz="2145" dirty="0">
                <a:solidFill>
                  <a:srgbClr val="EBECEF"/>
                </a:solidFill>
                <a:latin typeface="Fraunces" pitchFamily="34" charset="0"/>
                <a:ea typeface="Fraunces" pitchFamily="34" charset="-122"/>
                <a:cs typeface="Fraunces" pitchFamily="34" charset="-120"/>
              </a:rPr>
              <a:t>1</a:t>
            </a:r>
            <a:endParaRPr lang="en-US" sz="2145" dirty="0"/>
          </a:p>
        </p:txBody>
      </p:sp>
      <p:sp>
        <p:nvSpPr>
          <p:cNvPr id="10" name="Text 7"/>
          <p:cNvSpPr/>
          <p:nvPr/>
        </p:nvSpPr>
        <p:spPr>
          <a:xfrm>
            <a:off x="7392948" y="2522577"/>
            <a:ext cx="2269927" cy="283726"/>
          </a:xfrm>
          <a:prstGeom prst="rect">
            <a:avLst/>
          </a:prstGeom>
          <a:noFill/>
          <a:ln/>
        </p:spPr>
        <p:txBody>
          <a:bodyPr wrap="none" rtlCol="0" anchor="t"/>
          <a:lstStyle/>
          <a:p>
            <a:pPr marL="0" indent="0" algn="l">
              <a:lnSpc>
                <a:spcPts val="2234"/>
              </a:lnSpc>
              <a:buNone/>
            </a:pPr>
            <a:r>
              <a:rPr lang="en-US" sz="1787" dirty="0">
                <a:solidFill>
                  <a:srgbClr val="EBECEF"/>
                </a:solidFill>
                <a:latin typeface="Fraunces" pitchFamily="34" charset="0"/>
                <a:ea typeface="Fraunces" pitchFamily="34" charset="-122"/>
                <a:cs typeface="Fraunces" pitchFamily="34" charset="-120"/>
              </a:rPr>
              <a:t>Milk Choices</a:t>
            </a:r>
            <a:endParaRPr lang="en-US" sz="1787" dirty="0"/>
          </a:p>
        </p:txBody>
      </p:sp>
      <p:sp>
        <p:nvSpPr>
          <p:cNvPr id="11" name="Text 8"/>
          <p:cNvSpPr/>
          <p:nvPr/>
        </p:nvSpPr>
        <p:spPr>
          <a:xfrm>
            <a:off x="7392948" y="2915245"/>
            <a:ext cx="6601897" cy="581025"/>
          </a:xfrm>
          <a:prstGeom prst="rect">
            <a:avLst/>
          </a:prstGeom>
          <a:noFill/>
          <a:ln/>
        </p:spPr>
        <p:txBody>
          <a:bodyPr wrap="square" rtlCol="0" anchor="t"/>
          <a:lstStyle/>
          <a:p>
            <a:pPr marL="0" indent="0" algn="l">
              <a:lnSpc>
                <a:spcPts val="2288"/>
              </a:lnSpc>
              <a:buNone/>
            </a:pPr>
            <a:r>
              <a:rPr lang="en-US" sz="1430" dirty="0">
                <a:solidFill>
                  <a:srgbClr val="EBECEF"/>
                </a:solidFill>
                <a:latin typeface="Epilogue" pitchFamily="34" charset="0"/>
                <a:ea typeface="Epilogue" pitchFamily="34" charset="-122"/>
                <a:cs typeface="Epilogue" pitchFamily="34" charset="-120"/>
              </a:rPr>
              <a:t>Customers can select from a variety of milk options, including whole, skim, almond, and soy, to create their perfect coffee drink.</a:t>
            </a:r>
            <a:endParaRPr lang="en-US" sz="1430" dirty="0"/>
          </a:p>
        </p:txBody>
      </p:sp>
      <p:sp>
        <p:nvSpPr>
          <p:cNvPr id="12" name="Shape 9"/>
          <p:cNvSpPr/>
          <p:nvPr/>
        </p:nvSpPr>
        <p:spPr>
          <a:xfrm>
            <a:off x="6575643" y="4256365"/>
            <a:ext cx="635556" cy="22860"/>
          </a:xfrm>
          <a:prstGeom prst="roundRect">
            <a:avLst>
              <a:gd name="adj" fmla="val 333642"/>
            </a:avLst>
          </a:prstGeom>
          <a:solidFill>
            <a:srgbClr val="414A70"/>
          </a:solidFill>
          <a:ln/>
        </p:spPr>
      </p:sp>
      <p:sp>
        <p:nvSpPr>
          <p:cNvPr id="13" name="Shape 10"/>
          <p:cNvSpPr/>
          <p:nvPr/>
        </p:nvSpPr>
        <p:spPr>
          <a:xfrm>
            <a:off x="6190000" y="4063603"/>
            <a:ext cx="408503" cy="408503"/>
          </a:xfrm>
          <a:prstGeom prst="roundRect">
            <a:avLst>
              <a:gd name="adj" fmla="val 18671"/>
            </a:avLst>
          </a:prstGeom>
          <a:solidFill>
            <a:srgbClr val="283157"/>
          </a:solidFill>
          <a:ln w="7620">
            <a:solidFill>
              <a:srgbClr val="414A70"/>
            </a:solidFill>
            <a:prstDash val="solid"/>
          </a:ln>
        </p:spPr>
      </p:sp>
      <p:sp>
        <p:nvSpPr>
          <p:cNvPr id="14" name="Text 11"/>
          <p:cNvSpPr/>
          <p:nvPr/>
        </p:nvSpPr>
        <p:spPr>
          <a:xfrm>
            <a:off x="6311682" y="4131588"/>
            <a:ext cx="165021" cy="272415"/>
          </a:xfrm>
          <a:prstGeom prst="rect">
            <a:avLst/>
          </a:prstGeom>
          <a:noFill/>
          <a:ln/>
        </p:spPr>
        <p:txBody>
          <a:bodyPr wrap="none" rtlCol="0" anchor="t"/>
          <a:lstStyle/>
          <a:p>
            <a:pPr marL="0" indent="0" algn="ctr">
              <a:lnSpc>
                <a:spcPts val="2145"/>
              </a:lnSpc>
              <a:buNone/>
            </a:pPr>
            <a:r>
              <a:rPr lang="en-US" sz="2145" dirty="0">
                <a:solidFill>
                  <a:srgbClr val="EBECEF"/>
                </a:solidFill>
                <a:latin typeface="Fraunces" pitchFamily="34" charset="0"/>
                <a:ea typeface="Fraunces" pitchFamily="34" charset="-122"/>
                <a:cs typeface="Fraunces" pitchFamily="34" charset="-120"/>
              </a:rPr>
              <a:t>2</a:t>
            </a:r>
            <a:endParaRPr lang="en-US" sz="2145" dirty="0"/>
          </a:p>
        </p:txBody>
      </p:sp>
      <p:sp>
        <p:nvSpPr>
          <p:cNvPr id="15" name="Text 12"/>
          <p:cNvSpPr/>
          <p:nvPr/>
        </p:nvSpPr>
        <p:spPr>
          <a:xfrm>
            <a:off x="7392948" y="4040981"/>
            <a:ext cx="2269927" cy="283726"/>
          </a:xfrm>
          <a:prstGeom prst="rect">
            <a:avLst/>
          </a:prstGeom>
          <a:noFill/>
          <a:ln/>
        </p:spPr>
        <p:txBody>
          <a:bodyPr wrap="none" rtlCol="0" anchor="t"/>
          <a:lstStyle/>
          <a:p>
            <a:pPr marL="0" indent="0" algn="l">
              <a:lnSpc>
                <a:spcPts val="2234"/>
              </a:lnSpc>
              <a:buNone/>
            </a:pPr>
            <a:r>
              <a:rPr lang="en-US" sz="1787" dirty="0">
                <a:solidFill>
                  <a:srgbClr val="EBECEF"/>
                </a:solidFill>
                <a:latin typeface="Fraunces" pitchFamily="34" charset="0"/>
                <a:ea typeface="Fraunces" pitchFamily="34" charset="-122"/>
                <a:cs typeface="Fraunces" pitchFamily="34" charset="-120"/>
              </a:rPr>
              <a:t>Syrup Flavors</a:t>
            </a:r>
            <a:endParaRPr lang="en-US" sz="1787" dirty="0"/>
          </a:p>
        </p:txBody>
      </p:sp>
      <p:sp>
        <p:nvSpPr>
          <p:cNvPr id="16" name="Text 13"/>
          <p:cNvSpPr/>
          <p:nvPr/>
        </p:nvSpPr>
        <p:spPr>
          <a:xfrm>
            <a:off x="7392948" y="4433649"/>
            <a:ext cx="6601897" cy="871538"/>
          </a:xfrm>
          <a:prstGeom prst="rect">
            <a:avLst/>
          </a:prstGeom>
          <a:noFill/>
          <a:ln/>
        </p:spPr>
        <p:txBody>
          <a:bodyPr wrap="square" rtlCol="0" anchor="t"/>
          <a:lstStyle/>
          <a:p>
            <a:pPr marL="0" indent="0" algn="l">
              <a:lnSpc>
                <a:spcPts val="2288"/>
              </a:lnSpc>
              <a:buNone/>
            </a:pPr>
            <a:r>
              <a:rPr lang="en-US" sz="1430" dirty="0">
                <a:solidFill>
                  <a:srgbClr val="EBECEF"/>
                </a:solidFill>
                <a:latin typeface="Epilogue" pitchFamily="34" charset="0"/>
                <a:ea typeface="Epilogue" pitchFamily="34" charset="-122"/>
                <a:cs typeface="Epilogue" pitchFamily="34" charset="-120"/>
              </a:rPr>
              <a:t>The application will offer a range of syrup flavors, such as vanilla, caramel, and hazelnut, allowing customers to add a touch of sweetness to their coffee.</a:t>
            </a:r>
            <a:endParaRPr lang="en-US" sz="1430" dirty="0"/>
          </a:p>
        </p:txBody>
      </p:sp>
      <p:sp>
        <p:nvSpPr>
          <p:cNvPr id="17" name="Shape 14"/>
          <p:cNvSpPr/>
          <p:nvPr/>
        </p:nvSpPr>
        <p:spPr>
          <a:xfrm>
            <a:off x="6575643" y="6065282"/>
            <a:ext cx="635556" cy="22860"/>
          </a:xfrm>
          <a:prstGeom prst="roundRect">
            <a:avLst>
              <a:gd name="adj" fmla="val 333642"/>
            </a:avLst>
          </a:prstGeom>
          <a:solidFill>
            <a:srgbClr val="414A70"/>
          </a:solidFill>
          <a:ln/>
        </p:spPr>
      </p:sp>
      <p:sp>
        <p:nvSpPr>
          <p:cNvPr id="18" name="Shape 15"/>
          <p:cNvSpPr/>
          <p:nvPr/>
        </p:nvSpPr>
        <p:spPr>
          <a:xfrm>
            <a:off x="6190000" y="5872520"/>
            <a:ext cx="408503" cy="408503"/>
          </a:xfrm>
          <a:prstGeom prst="roundRect">
            <a:avLst>
              <a:gd name="adj" fmla="val 18671"/>
            </a:avLst>
          </a:prstGeom>
          <a:solidFill>
            <a:srgbClr val="283157"/>
          </a:solidFill>
          <a:ln w="7620">
            <a:solidFill>
              <a:srgbClr val="414A70"/>
            </a:solidFill>
            <a:prstDash val="solid"/>
          </a:ln>
        </p:spPr>
      </p:sp>
      <p:sp>
        <p:nvSpPr>
          <p:cNvPr id="19" name="Text 16"/>
          <p:cNvSpPr/>
          <p:nvPr/>
        </p:nvSpPr>
        <p:spPr>
          <a:xfrm>
            <a:off x="6319064" y="5940504"/>
            <a:ext cx="150376" cy="272415"/>
          </a:xfrm>
          <a:prstGeom prst="rect">
            <a:avLst/>
          </a:prstGeom>
          <a:noFill/>
          <a:ln/>
        </p:spPr>
        <p:txBody>
          <a:bodyPr wrap="none" rtlCol="0" anchor="t"/>
          <a:lstStyle/>
          <a:p>
            <a:pPr marL="0" indent="0" algn="ctr">
              <a:lnSpc>
                <a:spcPts val="2145"/>
              </a:lnSpc>
              <a:buNone/>
            </a:pPr>
            <a:r>
              <a:rPr lang="en-US" sz="2145" dirty="0">
                <a:solidFill>
                  <a:srgbClr val="EBECEF"/>
                </a:solidFill>
                <a:latin typeface="Fraunces" pitchFamily="34" charset="0"/>
                <a:ea typeface="Fraunces" pitchFamily="34" charset="-122"/>
                <a:cs typeface="Fraunces" pitchFamily="34" charset="-120"/>
              </a:rPr>
              <a:t>3</a:t>
            </a:r>
            <a:endParaRPr lang="en-US" sz="2145" dirty="0"/>
          </a:p>
        </p:txBody>
      </p:sp>
      <p:sp>
        <p:nvSpPr>
          <p:cNvPr id="20" name="Text 17"/>
          <p:cNvSpPr/>
          <p:nvPr/>
        </p:nvSpPr>
        <p:spPr>
          <a:xfrm>
            <a:off x="7392948" y="5849898"/>
            <a:ext cx="2269927" cy="283726"/>
          </a:xfrm>
          <a:prstGeom prst="rect">
            <a:avLst/>
          </a:prstGeom>
          <a:noFill/>
          <a:ln/>
        </p:spPr>
        <p:txBody>
          <a:bodyPr wrap="none" rtlCol="0" anchor="t"/>
          <a:lstStyle/>
          <a:p>
            <a:pPr marL="0" indent="0" algn="l">
              <a:lnSpc>
                <a:spcPts val="2234"/>
              </a:lnSpc>
              <a:buNone/>
            </a:pPr>
            <a:r>
              <a:rPr lang="en-US" sz="1787" dirty="0">
                <a:solidFill>
                  <a:srgbClr val="EBECEF"/>
                </a:solidFill>
                <a:latin typeface="Fraunces" pitchFamily="34" charset="0"/>
                <a:ea typeface="Fraunces" pitchFamily="34" charset="-122"/>
                <a:cs typeface="Fraunces" pitchFamily="34" charset="-120"/>
              </a:rPr>
              <a:t>Toppings and Extras</a:t>
            </a:r>
            <a:endParaRPr lang="en-US" sz="1787" dirty="0"/>
          </a:p>
        </p:txBody>
      </p:sp>
      <p:sp>
        <p:nvSpPr>
          <p:cNvPr id="21" name="Text 18"/>
          <p:cNvSpPr/>
          <p:nvPr/>
        </p:nvSpPr>
        <p:spPr>
          <a:xfrm>
            <a:off x="7392948" y="6242566"/>
            <a:ext cx="6601897" cy="871538"/>
          </a:xfrm>
          <a:prstGeom prst="rect">
            <a:avLst/>
          </a:prstGeom>
          <a:noFill/>
          <a:ln/>
        </p:spPr>
        <p:txBody>
          <a:bodyPr wrap="square" rtlCol="0" anchor="t"/>
          <a:lstStyle/>
          <a:p>
            <a:pPr marL="0" indent="0" algn="l">
              <a:lnSpc>
                <a:spcPts val="2288"/>
              </a:lnSpc>
              <a:buNone/>
            </a:pPr>
            <a:r>
              <a:rPr lang="en-US" sz="1430" dirty="0">
                <a:solidFill>
                  <a:srgbClr val="EBECEF"/>
                </a:solidFill>
                <a:latin typeface="Epilogue" pitchFamily="34" charset="0"/>
                <a:ea typeface="Epilogue" pitchFamily="34" charset="-122"/>
                <a:cs typeface="Epilogue" pitchFamily="34" charset="-120"/>
              </a:rPr>
              <a:t>Customers can further customize their coffee by adding toppings like whipped cream, chocolate shavings, or a shot of espresso, ensuring their drink is tailored to their exact preferences.</a:t>
            </a:r>
            <a:endParaRPr lang="en-US" sz="143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03144" y="1044416"/>
            <a:ext cx="7910512" cy="1101566"/>
          </a:xfrm>
          <a:prstGeom prst="rect">
            <a:avLst/>
          </a:prstGeom>
          <a:noFill/>
          <a:ln/>
        </p:spPr>
        <p:txBody>
          <a:bodyPr wrap="square" rtlCol="0" anchor="t"/>
          <a:lstStyle/>
          <a:p>
            <a:pPr marL="0" indent="0">
              <a:lnSpc>
                <a:spcPts val="4337"/>
              </a:lnSpc>
              <a:buNone/>
            </a:pPr>
            <a:r>
              <a:rPr lang="en-US" sz="3469" dirty="0">
                <a:solidFill>
                  <a:srgbClr val="FFFFFF"/>
                </a:solidFill>
                <a:latin typeface="Fraunces" pitchFamily="34" charset="0"/>
                <a:ea typeface="Fraunces" pitchFamily="34" charset="-122"/>
                <a:cs typeface="Fraunces" pitchFamily="34" charset="-120"/>
              </a:rPr>
              <a:t>User Interface Design and Functionality</a:t>
            </a:r>
            <a:endParaRPr lang="en-US" sz="3469" dirty="0"/>
          </a:p>
        </p:txBody>
      </p:sp>
      <p:sp>
        <p:nvSpPr>
          <p:cNvPr id="6" name="Shape 3"/>
          <p:cNvSpPr/>
          <p:nvPr/>
        </p:nvSpPr>
        <p:spPr>
          <a:xfrm>
            <a:off x="6103144" y="2410301"/>
            <a:ext cx="3867150" cy="2440305"/>
          </a:xfrm>
          <a:prstGeom prst="roundRect">
            <a:avLst>
              <a:gd name="adj" fmla="val 3033"/>
            </a:avLst>
          </a:prstGeom>
          <a:solidFill>
            <a:srgbClr val="283157"/>
          </a:solidFill>
          <a:ln w="7620">
            <a:solidFill>
              <a:srgbClr val="414A70"/>
            </a:solidFill>
            <a:prstDash val="solid"/>
          </a:ln>
        </p:spPr>
      </p:sp>
      <p:sp>
        <p:nvSpPr>
          <p:cNvPr id="7" name="Text 4"/>
          <p:cNvSpPr/>
          <p:nvPr/>
        </p:nvSpPr>
        <p:spPr>
          <a:xfrm>
            <a:off x="6286976" y="2594134"/>
            <a:ext cx="2202894" cy="275273"/>
          </a:xfrm>
          <a:prstGeom prst="rect">
            <a:avLst/>
          </a:prstGeom>
          <a:noFill/>
          <a:ln/>
        </p:spPr>
        <p:txBody>
          <a:bodyPr wrap="none" rtlCol="0" anchor="t"/>
          <a:lstStyle/>
          <a:p>
            <a:pPr marL="0" indent="0">
              <a:lnSpc>
                <a:spcPts val="2168"/>
              </a:lnSpc>
              <a:buNone/>
            </a:pPr>
            <a:r>
              <a:rPr lang="en-US" sz="1735" dirty="0">
                <a:solidFill>
                  <a:srgbClr val="EBECEF"/>
                </a:solidFill>
                <a:latin typeface="Fraunces" pitchFamily="34" charset="0"/>
                <a:ea typeface="Fraunces" pitchFamily="34" charset="-122"/>
                <a:cs typeface="Fraunces" pitchFamily="34" charset="-120"/>
              </a:rPr>
              <a:t>Intuitive Navigation</a:t>
            </a:r>
            <a:endParaRPr lang="en-US" sz="1735" dirty="0"/>
          </a:p>
        </p:txBody>
      </p:sp>
      <p:sp>
        <p:nvSpPr>
          <p:cNvPr id="8" name="Text 5"/>
          <p:cNvSpPr/>
          <p:nvPr/>
        </p:nvSpPr>
        <p:spPr>
          <a:xfrm>
            <a:off x="6286976" y="2975134"/>
            <a:ext cx="3499485" cy="1691640"/>
          </a:xfrm>
          <a:prstGeom prst="rect">
            <a:avLst/>
          </a:prstGeom>
          <a:noFill/>
          <a:ln/>
        </p:spPr>
        <p:txBody>
          <a:bodyPr wrap="square" rtlCol="0" anchor="t"/>
          <a:lstStyle/>
          <a:p>
            <a:pPr marL="0" indent="0">
              <a:lnSpc>
                <a:spcPts val="2220"/>
              </a:lnSpc>
              <a:buNone/>
            </a:pPr>
            <a:r>
              <a:rPr lang="en-US" sz="1388" dirty="0">
                <a:solidFill>
                  <a:srgbClr val="EBECEF"/>
                </a:solidFill>
                <a:latin typeface="Epilogue" pitchFamily="34" charset="0"/>
                <a:ea typeface="Epilogue" pitchFamily="34" charset="-122"/>
                <a:cs typeface="Epilogue" pitchFamily="34" charset="-120"/>
              </a:rPr>
              <a:t>The application's user interface will be designed with a focus on intuitive navigation, allowing customers to easily browse the menu, customize their orders, and place their requests with just a few taps.</a:t>
            </a:r>
            <a:endParaRPr lang="en-US" sz="1388" dirty="0"/>
          </a:p>
        </p:txBody>
      </p:sp>
      <p:sp>
        <p:nvSpPr>
          <p:cNvPr id="9" name="Shape 6"/>
          <p:cNvSpPr/>
          <p:nvPr/>
        </p:nvSpPr>
        <p:spPr>
          <a:xfrm>
            <a:off x="10146506" y="2410301"/>
            <a:ext cx="3867150" cy="2440305"/>
          </a:xfrm>
          <a:prstGeom prst="roundRect">
            <a:avLst>
              <a:gd name="adj" fmla="val 3033"/>
            </a:avLst>
          </a:prstGeom>
          <a:solidFill>
            <a:srgbClr val="283157"/>
          </a:solidFill>
          <a:ln w="7620">
            <a:solidFill>
              <a:srgbClr val="414A70"/>
            </a:solidFill>
            <a:prstDash val="solid"/>
          </a:ln>
        </p:spPr>
      </p:sp>
      <p:sp>
        <p:nvSpPr>
          <p:cNvPr id="10" name="Text 7"/>
          <p:cNvSpPr/>
          <p:nvPr/>
        </p:nvSpPr>
        <p:spPr>
          <a:xfrm>
            <a:off x="10330339" y="2594134"/>
            <a:ext cx="2310289" cy="275273"/>
          </a:xfrm>
          <a:prstGeom prst="rect">
            <a:avLst/>
          </a:prstGeom>
          <a:noFill/>
          <a:ln/>
        </p:spPr>
        <p:txBody>
          <a:bodyPr wrap="none" rtlCol="0" anchor="t"/>
          <a:lstStyle/>
          <a:p>
            <a:pPr marL="0" indent="0">
              <a:lnSpc>
                <a:spcPts val="2168"/>
              </a:lnSpc>
              <a:buNone/>
            </a:pPr>
            <a:r>
              <a:rPr lang="en-US" sz="1735" dirty="0">
                <a:solidFill>
                  <a:srgbClr val="EBECEF"/>
                </a:solidFill>
                <a:latin typeface="Fraunces" pitchFamily="34" charset="0"/>
                <a:ea typeface="Fraunces" pitchFamily="34" charset="-122"/>
                <a:cs typeface="Fraunces" pitchFamily="34" charset="-120"/>
              </a:rPr>
              <a:t>Visual Representation</a:t>
            </a:r>
            <a:endParaRPr lang="en-US" sz="1735" dirty="0"/>
          </a:p>
        </p:txBody>
      </p:sp>
      <p:sp>
        <p:nvSpPr>
          <p:cNvPr id="11" name="Text 8"/>
          <p:cNvSpPr/>
          <p:nvPr/>
        </p:nvSpPr>
        <p:spPr>
          <a:xfrm>
            <a:off x="10330339" y="2975134"/>
            <a:ext cx="3499485" cy="1409700"/>
          </a:xfrm>
          <a:prstGeom prst="rect">
            <a:avLst/>
          </a:prstGeom>
          <a:noFill/>
          <a:ln/>
        </p:spPr>
        <p:txBody>
          <a:bodyPr wrap="square" rtlCol="0" anchor="t"/>
          <a:lstStyle/>
          <a:p>
            <a:pPr marL="0" indent="0">
              <a:lnSpc>
                <a:spcPts val="2220"/>
              </a:lnSpc>
              <a:buNone/>
            </a:pPr>
            <a:r>
              <a:rPr lang="en-US" sz="1388" dirty="0">
                <a:solidFill>
                  <a:srgbClr val="EBECEF"/>
                </a:solidFill>
                <a:latin typeface="Epilogue" pitchFamily="34" charset="0"/>
                <a:ea typeface="Epilogue" pitchFamily="34" charset="-122"/>
                <a:cs typeface="Epilogue" pitchFamily="34" charset="-120"/>
              </a:rPr>
              <a:t>The interface will feature visual representations of the available coffee sizes, roasts, and condiments, helping customers make informed decisions and visualize their final order.</a:t>
            </a:r>
            <a:endParaRPr lang="en-US" sz="1388" dirty="0"/>
          </a:p>
        </p:txBody>
      </p:sp>
      <p:sp>
        <p:nvSpPr>
          <p:cNvPr id="12" name="Shape 9"/>
          <p:cNvSpPr/>
          <p:nvPr/>
        </p:nvSpPr>
        <p:spPr>
          <a:xfrm>
            <a:off x="6103144" y="5026819"/>
            <a:ext cx="3867150" cy="2158365"/>
          </a:xfrm>
          <a:prstGeom prst="roundRect">
            <a:avLst>
              <a:gd name="adj" fmla="val 3429"/>
            </a:avLst>
          </a:prstGeom>
          <a:solidFill>
            <a:srgbClr val="283157"/>
          </a:solidFill>
          <a:ln w="7620">
            <a:solidFill>
              <a:srgbClr val="414A70"/>
            </a:solidFill>
            <a:prstDash val="solid"/>
          </a:ln>
        </p:spPr>
      </p:sp>
      <p:sp>
        <p:nvSpPr>
          <p:cNvPr id="13" name="Text 10"/>
          <p:cNvSpPr/>
          <p:nvPr/>
        </p:nvSpPr>
        <p:spPr>
          <a:xfrm>
            <a:off x="6286976" y="5210651"/>
            <a:ext cx="2202894" cy="275273"/>
          </a:xfrm>
          <a:prstGeom prst="rect">
            <a:avLst/>
          </a:prstGeom>
          <a:noFill/>
          <a:ln/>
        </p:spPr>
        <p:txBody>
          <a:bodyPr wrap="none" rtlCol="0" anchor="t"/>
          <a:lstStyle/>
          <a:p>
            <a:pPr marL="0" indent="0">
              <a:lnSpc>
                <a:spcPts val="2168"/>
              </a:lnSpc>
              <a:buNone/>
            </a:pPr>
            <a:r>
              <a:rPr lang="en-US" sz="1735" dirty="0">
                <a:solidFill>
                  <a:srgbClr val="EBECEF"/>
                </a:solidFill>
                <a:latin typeface="Fraunces" pitchFamily="34" charset="0"/>
                <a:ea typeface="Fraunces" pitchFamily="34" charset="-122"/>
                <a:cs typeface="Fraunces" pitchFamily="34" charset="-120"/>
              </a:rPr>
              <a:t>Saved Preferences</a:t>
            </a:r>
            <a:endParaRPr lang="en-US" sz="1735" dirty="0"/>
          </a:p>
        </p:txBody>
      </p:sp>
      <p:sp>
        <p:nvSpPr>
          <p:cNvPr id="14" name="Text 11"/>
          <p:cNvSpPr/>
          <p:nvPr/>
        </p:nvSpPr>
        <p:spPr>
          <a:xfrm>
            <a:off x="6286976" y="5591651"/>
            <a:ext cx="3499485" cy="1127760"/>
          </a:xfrm>
          <a:prstGeom prst="rect">
            <a:avLst/>
          </a:prstGeom>
          <a:noFill/>
          <a:ln/>
        </p:spPr>
        <p:txBody>
          <a:bodyPr wrap="square" rtlCol="0" anchor="t"/>
          <a:lstStyle/>
          <a:p>
            <a:pPr marL="0" indent="0">
              <a:lnSpc>
                <a:spcPts val="2220"/>
              </a:lnSpc>
              <a:buNone/>
            </a:pPr>
            <a:r>
              <a:rPr lang="en-US" sz="1388" dirty="0">
                <a:solidFill>
                  <a:srgbClr val="EBECEF"/>
                </a:solidFill>
                <a:latin typeface="Epilogue" pitchFamily="34" charset="0"/>
                <a:ea typeface="Epilogue" pitchFamily="34" charset="-122"/>
                <a:cs typeface="Epilogue" pitchFamily="34" charset="-120"/>
              </a:rPr>
              <a:t>Customers will be able to save their favorite orders and customizations, allowing them to quickly re-order their go-to drinks with a single click.</a:t>
            </a:r>
            <a:endParaRPr lang="en-US" sz="1388" dirty="0"/>
          </a:p>
        </p:txBody>
      </p:sp>
      <p:sp>
        <p:nvSpPr>
          <p:cNvPr id="15" name="Shape 12"/>
          <p:cNvSpPr/>
          <p:nvPr/>
        </p:nvSpPr>
        <p:spPr>
          <a:xfrm>
            <a:off x="10146506" y="5026819"/>
            <a:ext cx="3867150" cy="2158365"/>
          </a:xfrm>
          <a:prstGeom prst="roundRect">
            <a:avLst>
              <a:gd name="adj" fmla="val 3429"/>
            </a:avLst>
          </a:prstGeom>
          <a:solidFill>
            <a:srgbClr val="283157"/>
          </a:solidFill>
          <a:ln w="7620">
            <a:solidFill>
              <a:srgbClr val="414A70"/>
            </a:solidFill>
            <a:prstDash val="solid"/>
          </a:ln>
        </p:spPr>
      </p:sp>
      <p:sp>
        <p:nvSpPr>
          <p:cNvPr id="16" name="Text 13"/>
          <p:cNvSpPr/>
          <p:nvPr/>
        </p:nvSpPr>
        <p:spPr>
          <a:xfrm>
            <a:off x="10330339" y="5210651"/>
            <a:ext cx="2202894" cy="275273"/>
          </a:xfrm>
          <a:prstGeom prst="rect">
            <a:avLst/>
          </a:prstGeom>
          <a:noFill/>
          <a:ln/>
        </p:spPr>
        <p:txBody>
          <a:bodyPr wrap="none" rtlCol="0" anchor="t"/>
          <a:lstStyle/>
          <a:p>
            <a:pPr marL="0" indent="0">
              <a:lnSpc>
                <a:spcPts val="2168"/>
              </a:lnSpc>
              <a:buNone/>
            </a:pPr>
            <a:r>
              <a:rPr lang="en-US" sz="1735" dirty="0">
                <a:solidFill>
                  <a:srgbClr val="EBECEF"/>
                </a:solidFill>
                <a:latin typeface="Fraunces" pitchFamily="34" charset="0"/>
                <a:ea typeface="Fraunces" pitchFamily="34" charset="-122"/>
                <a:cs typeface="Fraunces" pitchFamily="34" charset="-120"/>
              </a:rPr>
              <a:t>Seamless Checkout</a:t>
            </a:r>
            <a:endParaRPr lang="en-US" sz="1735" dirty="0"/>
          </a:p>
        </p:txBody>
      </p:sp>
      <p:sp>
        <p:nvSpPr>
          <p:cNvPr id="17" name="Text 14"/>
          <p:cNvSpPr/>
          <p:nvPr/>
        </p:nvSpPr>
        <p:spPr>
          <a:xfrm>
            <a:off x="10330339" y="5591651"/>
            <a:ext cx="3499485" cy="1409700"/>
          </a:xfrm>
          <a:prstGeom prst="rect">
            <a:avLst/>
          </a:prstGeom>
          <a:noFill/>
          <a:ln/>
        </p:spPr>
        <p:txBody>
          <a:bodyPr wrap="square" rtlCol="0" anchor="t"/>
          <a:lstStyle/>
          <a:p>
            <a:pPr marL="0" indent="0">
              <a:lnSpc>
                <a:spcPts val="2220"/>
              </a:lnSpc>
              <a:buNone/>
            </a:pPr>
            <a:r>
              <a:rPr lang="en-US" sz="1388" dirty="0">
                <a:solidFill>
                  <a:srgbClr val="EBECEF"/>
                </a:solidFill>
                <a:latin typeface="Epilogue" pitchFamily="34" charset="0"/>
                <a:ea typeface="Epilogue" pitchFamily="34" charset="-122"/>
                <a:cs typeface="Epilogue" pitchFamily="34" charset="-120"/>
              </a:rPr>
              <a:t>The checkout process will be streamlined, enabling customers to securely pay for their orders and choose their preferred pickup or delivery option.</a:t>
            </a:r>
            <a:endParaRPr lang="en-US" sz="138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576143" y="1112877"/>
            <a:ext cx="7991713" cy="1028938"/>
          </a:xfrm>
          <a:prstGeom prst="rect">
            <a:avLst/>
          </a:prstGeom>
          <a:noFill/>
          <a:ln/>
        </p:spPr>
        <p:txBody>
          <a:bodyPr wrap="square" rtlCol="0" anchor="t"/>
          <a:lstStyle/>
          <a:p>
            <a:pPr marL="0" indent="0">
              <a:lnSpc>
                <a:spcPts val="4051"/>
              </a:lnSpc>
              <a:buNone/>
            </a:pPr>
            <a:r>
              <a:rPr lang="en-US" sz="3241" dirty="0">
                <a:solidFill>
                  <a:srgbClr val="FFFFFF"/>
                </a:solidFill>
                <a:latin typeface="Fraunces" pitchFamily="34" charset="0"/>
                <a:ea typeface="Fraunces" pitchFamily="34" charset="-122"/>
                <a:cs typeface="Fraunces" pitchFamily="34" charset="-120"/>
              </a:rPr>
              <a:t>Backend Implementation and Data Management</a:t>
            </a:r>
            <a:endParaRPr lang="en-US" sz="3241" dirty="0"/>
          </a:p>
        </p:txBody>
      </p:sp>
      <p:pic>
        <p:nvPicPr>
          <p:cNvPr id="6" name="Image 1" descr="preencoded.png"/>
          <p:cNvPicPr>
            <a:picLocks noChangeAspect="1"/>
          </p:cNvPicPr>
          <p:nvPr/>
        </p:nvPicPr>
        <p:blipFill>
          <a:blip r:embed="rId4"/>
          <a:stretch>
            <a:fillRect/>
          </a:stretch>
        </p:blipFill>
        <p:spPr>
          <a:xfrm>
            <a:off x="576143" y="2388751"/>
            <a:ext cx="411480" cy="411480"/>
          </a:xfrm>
          <a:prstGeom prst="rect">
            <a:avLst/>
          </a:prstGeom>
        </p:spPr>
      </p:pic>
      <p:sp>
        <p:nvSpPr>
          <p:cNvPr id="7" name="Text 3"/>
          <p:cNvSpPr/>
          <p:nvPr/>
        </p:nvSpPr>
        <p:spPr>
          <a:xfrm>
            <a:off x="576143" y="2964775"/>
            <a:ext cx="2057876" cy="257175"/>
          </a:xfrm>
          <a:prstGeom prst="rect">
            <a:avLst/>
          </a:prstGeom>
          <a:noFill/>
          <a:ln/>
        </p:spPr>
        <p:txBody>
          <a:bodyPr wrap="none" rtlCol="0" anchor="t"/>
          <a:lstStyle/>
          <a:p>
            <a:pPr marL="0" indent="0" algn="l">
              <a:lnSpc>
                <a:spcPts val="2026"/>
              </a:lnSpc>
              <a:buNone/>
            </a:pPr>
            <a:r>
              <a:rPr lang="en-US" sz="1620" dirty="0">
                <a:solidFill>
                  <a:srgbClr val="EBECEF"/>
                </a:solidFill>
                <a:latin typeface="Fraunces" pitchFamily="34" charset="0"/>
                <a:ea typeface="Fraunces" pitchFamily="34" charset="-122"/>
                <a:cs typeface="Fraunces" pitchFamily="34" charset="-120"/>
              </a:rPr>
              <a:t>Data Storage</a:t>
            </a:r>
            <a:endParaRPr lang="en-US" sz="1620" dirty="0"/>
          </a:p>
        </p:txBody>
      </p:sp>
      <p:sp>
        <p:nvSpPr>
          <p:cNvPr id="8" name="Text 4"/>
          <p:cNvSpPr/>
          <p:nvPr/>
        </p:nvSpPr>
        <p:spPr>
          <a:xfrm>
            <a:off x="576143" y="3320653"/>
            <a:ext cx="3872389" cy="1053465"/>
          </a:xfrm>
          <a:prstGeom prst="rect">
            <a:avLst/>
          </a:prstGeom>
          <a:noFill/>
          <a:ln/>
        </p:spPr>
        <p:txBody>
          <a:bodyPr wrap="square" rtlCol="0" anchor="t"/>
          <a:lstStyle/>
          <a:p>
            <a:pPr marL="0" indent="0" algn="l">
              <a:lnSpc>
                <a:spcPts val="2074"/>
              </a:lnSpc>
              <a:buNone/>
            </a:pPr>
            <a:r>
              <a:rPr lang="en-US" sz="1296" dirty="0">
                <a:solidFill>
                  <a:srgbClr val="EBECEF"/>
                </a:solidFill>
                <a:latin typeface="Epilogue" pitchFamily="34" charset="0"/>
                <a:ea typeface="Epilogue" pitchFamily="34" charset="-122"/>
                <a:cs typeface="Epilogue" pitchFamily="34" charset="-120"/>
              </a:rPr>
              <a:t>The application will utilize a robust and scalable database system to store customer orders, preferences, and transaction history, ensuring secure and efficient data management.</a:t>
            </a:r>
            <a:endParaRPr lang="en-US" sz="1296" dirty="0"/>
          </a:p>
        </p:txBody>
      </p:sp>
      <p:pic>
        <p:nvPicPr>
          <p:cNvPr id="9" name="Image 2" descr="preencoded.png"/>
          <p:cNvPicPr>
            <a:picLocks noChangeAspect="1"/>
          </p:cNvPicPr>
          <p:nvPr/>
        </p:nvPicPr>
        <p:blipFill>
          <a:blip r:embed="rId5"/>
          <a:stretch>
            <a:fillRect/>
          </a:stretch>
        </p:blipFill>
        <p:spPr>
          <a:xfrm>
            <a:off x="4695468" y="2388751"/>
            <a:ext cx="411480" cy="411480"/>
          </a:xfrm>
          <a:prstGeom prst="rect">
            <a:avLst/>
          </a:prstGeom>
        </p:spPr>
      </p:pic>
      <p:sp>
        <p:nvSpPr>
          <p:cNvPr id="10" name="Text 5"/>
          <p:cNvSpPr/>
          <p:nvPr/>
        </p:nvSpPr>
        <p:spPr>
          <a:xfrm>
            <a:off x="4695468" y="2964775"/>
            <a:ext cx="2273022" cy="257175"/>
          </a:xfrm>
          <a:prstGeom prst="rect">
            <a:avLst/>
          </a:prstGeom>
          <a:noFill/>
          <a:ln/>
        </p:spPr>
        <p:txBody>
          <a:bodyPr wrap="none" rtlCol="0" anchor="t"/>
          <a:lstStyle/>
          <a:p>
            <a:pPr marL="0" indent="0" algn="l">
              <a:lnSpc>
                <a:spcPts val="2026"/>
              </a:lnSpc>
              <a:buNone/>
            </a:pPr>
            <a:r>
              <a:rPr lang="en-US" sz="1620" dirty="0">
                <a:solidFill>
                  <a:srgbClr val="EBECEF"/>
                </a:solidFill>
                <a:latin typeface="Fraunces" pitchFamily="34" charset="0"/>
                <a:ea typeface="Fraunces" pitchFamily="34" charset="-122"/>
                <a:cs typeface="Fraunces" pitchFamily="34" charset="-120"/>
              </a:rPr>
              <a:t>Scalable Infrastructure</a:t>
            </a:r>
            <a:endParaRPr lang="en-US" sz="1620" dirty="0"/>
          </a:p>
        </p:txBody>
      </p:sp>
      <p:sp>
        <p:nvSpPr>
          <p:cNvPr id="11" name="Text 6"/>
          <p:cNvSpPr/>
          <p:nvPr/>
        </p:nvSpPr>
        <p:spPr>
          <a:xfrm>
            <a:off x="4695468" y="3320653"/>
            <a:ext cx="3872389" cy="1053465"/>
          </a:xfrm>
          <a:prstGeom prst="rect">
            <a:avLst/>
          </a:prstGeom>
          <a:noFill/>
          <a:ln/>
        </p:spPr>
        <p:txBody>
          <a:bodyPr wrap="square" rtlCol="0" anchor="t"/>
          <a:lstStyle/>
          <a:p>
            <a:pPr marL="0" indent="0" algn="l">
              <a:lnSpc>
                <a:spcPts val="2074"/>
              </a:lnSpc>
              <a:buNone/>
            </a:pPr>
            <a:r>
              <a:rPr lang="en-US" sz="1296" dirty="0">
                <a:solidFill>
                  <a:srgbClr val="EBECEF"/>
                </a:solidFill>
                <a:latin typeface="Epilogue" pitchFamily="34" charset="0"/>
                <a:ea typeface="Epilogue" pitchFamily="34" charset="-122"/>
                <a:cs typeface="Epilogue" pitchFamily="34" charset="-120"/>
              </a:rPr>
              <a:t>The backend architecture will be designed to handle high-volume traffic and provide reliable, low-latency responses, ensuring a seamless user experience even during peak hours.</a:t>
            </a:r>
            <a:endParaRPr lang="en-US" sz="1296" dirty="0"/>
          </a:p>
        </p:txBody>
      </p:sp>
      <p:pic>
        <p:nvPicPr>
          <p:cNvPr id="12" name="Image 3" descr="preencoded.png"/>
          <p:cNvPicPr>
            <a:picLocks noChangeAspect="1"/>
          </p:cNvPicPr>
          <p:nvPr/>
        </p:nvPicPr>
        <p:blipFill>
          <a:blip r:embed="rId6"/>
          <a:stretch>
            <a:fillRect/>
          </a:stretch>
        </p:blipFill>
        <p:spPr>
          <a:xfrm>
            <a:off x="576143" y="4867989"/>
            <a:ext cx="411480" cy="411480"/>
          </a:xfrm>
          <a:prstGeom prst="rect">
            <a:avLst/>
          </a:prstGeom>
        </p:spPr>
      </p:pic>
      <p:sp>
        <p:nvSpPr>
          <p:cNvPr id="13" name="Text 7"/>
          <p:cNvSpPr/>
          <p:nvPr/>
        </p:nvSpPr>
        <p:spPr>
          <a:xfrm>
            <a:off x="576143" y="5444014"/>
            <a:ext cx="2057876" cy="257175"/>
          </a:xfrm>
          <a:prstGeom prst="rect">
            <a:avLst/>
          </a:prstGeom>
          <a:noFill/>
          <a:ln/>
        </p:spPr>
        <p:txBody>
          <a:bodyPr wrap="none" rtlCol="0" anchor="t"/>
          <a:lstStyle/>
          <a:p>
            <a:pPr marL="0" indent="0" algn="l">
              <a:lnSpc>
                <a:spcPts val="2026"/>
              </a:lnSpc>
              <a:buNone/>
            </a:pPr>
            <a:r>
              <a:rPr lang="en-US" sz="1620" dirty="0">
                <a:solidFill>
                  <a:srgbClr val="EBECEF"/>
                </a:solidFill>
                <a:latin typeface="Fraunces" pitchFamily="34" charset="0"/>
                <a:ea typeface="Fraunces" pitchFamily="34" charset="-122"/>
                <a:cs typeface="Fraunces" pitchFamily="34" charset="-120"/>
              </a:rPr>
              <a:t>Data-driven Insights</a:t>
            </a:r>
            <a:endParaRPr lang="en-US" sz="1620" dirty="0"/>
          </a:p>
        </p:txBody>
      </p:sp>
      <p:sp>
        <p:nvSpPr>
          <p:cNvPr id="14" name="Text 8"/>
          <p:cNvSpPr/>
          <p:nvPr/>
        </p:nvSpPr>
        <p:spPr>
          <a:xfrm>
            <a:off x="576143" y="5799892"/>
            <a:ext cx="3872389" cy="1316831"/>
          </a:xfrm>
          <a:prstGeom prst="rect">
            <a:avLst/>
          </a:prstGeom>
          <a:noFill/>
          <a:ln/>
        </p:spPr>
        <p:txBody>
          <a:bodyPr wrap="square" rtlCol="0" anchor="t"/>
          <a:lstStyle/>
          <a:p>
            <a:pPr marL="0" indent="0" algn="l">
              <a:lnSpc>
                <a:spcPts val="2074"/>
              </a:lnSpc>
              <a:buNone/>
            </a:pPr>
            <a:r>
              <a:rPr lang="en-US" sz="1296" dirty="0">
                <a:solidFill>
                  <a:srgbClr val="EBECEF"/>
                </a:solidFill>
                <a:latin typeface="Epilogue" pitchFamily="34" charset="0"/>
                <a:ea typeface="Epilogue" pitchFamily="34" charset="-122"/>
                <a:cs typeface="Epilogue" pitchFamily="34" charset="-120"/>
              </a:rPr>
              <a:t>The application will leverage data analytics to provide valuable insights into customer behavior, enabling the coffee shop to optimize its offerings and improve the overall customer experience.</a:t>
            </a:r>
            <a:endParaRPr lang="en-US" sz="1296" dirty="0"/>
          </a:p>
        </p:txBody>
      </p:sp>
      <p:pic>
        <p:nvPicPr>
          <p:cNvPr id="15" name="Image 4" descr="preencoded.png"/>
          <p:cNvPicPr>
            <a:picLocks noChangeAspect="1"/>
          </p:cNvPicPr>
          <p:nvPr/>
        </p:nvPicPr>
        <p:blipFill>
          <a:blip r:embed="rId7"/>
          <a:stretch>
            <a:fillRect/>
          </a:stretch>
        </p:blipFill>
        <p:spPr>
          <a:xfrm>
            <a:off x="4695468" y="4867989"/>
            <a:ext cx="411480" cy="411480"/>
          </a:xfrm>
          <a:prstGeom prst="rect">
            <a:avLst/>
          </a:prstGeom>
        </p:spPr>
      </p:pic>
      <p:sp>
        <p:nvSpPr>
          <p:cNvPr id="16" name="Text 9"/>
          <p:cNvSpPr/>
          <p:nvPr/>
        </p:nvSpPr>
        <p:spPr>
          <a:xfrm>
            <a:off x="4695468" y="5444014"/>
            <a:ext cx="2057876" cy="257175"/>
          </a:xfrm>
          <a:prstGeom prst="rect">
            <a:avLst/>
          </a:prstGeom>
          <a:noFill/>
          <a:ln/>
        </p:spPr>
        <p:txBody>
          <a:bodyPr wrap="none" rtlCol="0" anchor="t"/>
          <a:lstStyle/>
          <a:p>
            <a:pPr marL="0" indent="0" algn="l">
              <a:lnSpc>
                <a:spcPts val="2026"/>
              </a:lnSpc>
              <a:buNone/>
            </a:pPr>
            <a:r>
              <a:rPr lang="en-US" sz="1620" dirty="0">
                <a:solidFill>
                  <a:srgbClr val="EBECEF"/>
                </a:solidFill>
                <a:latin typeface="Fraunces" pitchFamily="34" charset="0"/>
                <a:ea typeface="Fraunces" pitchFamily="34" charset="-122"/>
                <a:cs typeface="Fraunces" pitchFamily="34" charset="-120"/>
              </a:rPr>
              <a:t>Robust Security</a:t>
            </a:r>
            <a:endParaRPr lang="en-US" sz="1620" dirty="0"/>
          </a:p>
        </p:txBody>
      </p:sp>
      <p:sp>
        <p:nvSpPr>
          <p:cNvPr id="17" name="Text 10"/>
          <p:cNvSpPr/>
          <p:nvPr/>
        </p:nvSpPr>
        <p:spPr>
          <a:xfrm>
            <a:off x="4695468" y="5799892"/>
            <a:ext cx="3872389" cy="1316831"/>
          </a:xfrm>
          <a:prstGeom prst="rect">
            <a:avLst/>
          </a:prstGeom>
          <a:noFill/>
          <a:ln/>
        </p:spPr>
        <p:txBody>
          <a:bodyPr wrap="square" rtlCol="0" anchor="t"/>
          <a:lstStyle/>
          <a:p>
            <a:pPr marL="0" indent="0" algn="l">
              <a:lnSpc>
                <a:spcPts val="2074"/>
              </a:lnSpc>
              <a:buNone/>
            </a:pPr>
            <a:r>
              <a:rPr lang="en-US" sz="1296" dirty="0">
                <a:solidFill>
                  <a:srgbClr val="EBECEF"/>
                </a:solidFill>
                <a:latin typeface="Epilogue" pitchFamily="34" charset="0"/>
                <a:ea typeface="Epilogue" pitchFamily="34" charset="-122"/>
                <a:cs typeface="Epilogue" pitchFamily="34" charset="-120"/>
              </a:rPr>
              <a:t>The backend will implement industry-standard security measures to protect customer information and ensure the integrity of the application, building trust and confidence in the service.</a:t>
            </a:r>
            <a:endParaRPr lang="en-US" sz="1296"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17471" y="885111"/>
            <a:ext cx="7425095" cy="640556"/>
          </a:xfrm>
          <a:prstGeom prst="rect">
            <a:avLst/>
          </a:prstGeom>
          <a:noFill/>
          <a:ln/>
        </p:spPr>
        <p:txBody>
          <a:bodyPr wrap="none" rtlCol="0" anchor="t"/>
          <a:lstStyle/>
          <a:p>
            <a:pPr marL="0" indent="0">
              <a:lnSpc>
                <a:spcPts val="5044"/>
              </a:lnSpc>
              <a:buNone/>
            </a:pPr>
            <a:r>
              <a:rPr lang="en-US" sz="4035" dirty="0">
                <a:solidFill>
                  <a:srgbClr val="FFFFFF"/>
                </a:solidFill>
                <a:latin typeface="Fraunces" pitchFamily="34" charset="0"/>
                <a:ea typeface="Fraunces" pitchFamily="34" charset="-122"/>
                <a:cs typeface="Fraunces" pitchFamily="34" charset="-120"/>
              </a:rPr>
              <a:t>Testing and Quality Assurance</a:t>
            </a:r>
            <a:endParaRPr lang="en-US" sz="4035" dirty="0"/>
          </a:p>
        </p:txBody>
      </p:sp>
      <p:pic>
        <p:nvPicPr>
          <p:cNvPr id="6" name="Image 1" descr="preencoded.png"/>
          <p:cNvPicPr>
            <a:picLocks noChangeAspect="1"/>
          </p:cNvPicPr>
          <p:nvPr/>
        </p:nvPicPr>
        <p:blipFill>
          <a:blip r:embed="rId4"/>
          <a:stretch>
            <a:fillRect/>
          </a:stretch>
        </p:blipFill>
        <p:spPr>
          <a:xfrm>
            <a:off x="717471" y="1833086"/>
            <a:ext cx="1024890" cy="1837134"/>
          </a:xfrm>
          <a:prstGeom prst="rect">
            <a:avLst/>
          </a:prstGeom>
        </p:spPr>
      </p:pic>
      <p:sp>
        <p:nvSpPr>
          <p:cNvPr id="7" name="Text 3"/>
          <p:cNvSpPr/>
          <p:nvPr/>
        </p:nvSpPr>
        <p:spPr>
          <a:xfrm>
            <a:off x="2049780" y="2037993"/>
            <a:ext cx="2562463" cy="320278"/>
          </a:xfrm>
          <a:prstGeom prst="rect">
            <a:avLst/>
          </a:prstGeom>
          <a:noFill/>
          <a:ln/>
        </p:spPr>
        <p:txBody>
          <a:bodyPr wrap="none" rtlCol="0" anchor="t"/>
          <a:lstStyle/>
          <a:p>
            <a:pPr marL="0" indent="0" algn="l">
              <a:lnSpc>
                <a:spcPts val="2522"/>
              </a:lnSpc>
              <a:buNone/>
            </a:pPr>
            <a:r>
              <a:rPr lang="en-US" sz="2018" dirty="0">
                <a:solidFill>
                  <a:srgbClr val="EBECEF"/>
                </a:solidFill>
                <a:latin typeface="Fraunces" pitchFamily="34" charset="0"/>
                <a:ea typeface="Fraunces" pitchFamily="34" charset="-122"/>
                <a:cs typeface="Fraunces" pitchFamily="34" charset="-120"/>
              </a:rPr>
              <a:t>Unit Testing</a:t>
            </a:r>
            <a:endParaRPr lang="en-US" sz="2018" dirty="0"/>
          </a:p>
        </p:txBody>
      </p:sp>
      <p:sp>
        <p:nvSpPr>
          <p:cNvPr id="8" name="Text 4"/>
          <p:cNvSpPr/>
          <p:nvPr/>
        </p:nvSpPr>
        <p:spPr>
          <a:xfrm>
            <a:off x="2049780" y="2481262"/>
            <a:ext cx="6376749" cy="984052"/>
          </a:xfrm>
          <a:prstGeom prst="rect">
            <a:avLst/>
          </a:prstGeom>
          <a:noFill/>
          <a:ln/>
        </p:spPr>
        <p:txBody>
          <a:bodyPr wrap="square" rtlCol="0" anchor="t"/>
          <a:lstStyle/>
          <a:p>
            <a:pPr marL="0" indent="0" algn="l">
              <a:lnSpc>
                <a:spcPts val="2583"/>
              </a:lnSpc>
              <a:buNone/>
            </a:pPr>
            <a:r>
              <a:rPr lang="en-US" sz="1614" dirty="0">
                <a:solidFill>
                  <a:srgbClr val="EBECEF"/>
                </a:solidFill>
                <a:latin typeface="Epilogue" pitchFamily="34" charset="0"/>
                <a:ea typeface="Epilogue" pitchFamily="34" charset="-122"/>
                <a:cs typeface="Epilogue" pitchFamily="34" charset="-120"/>
              </a:rPr>
              <a:t>The development team will perform rigorous unit testing to ensure the reliability and functionality of individual components within the application.</a:t>
            </a:r>
            <a:endParaRPr lang="en-US" sz="1614" dirty="0"/>
          </a:p>
        </p:txBody>
      </p:sp>
      <p:pic>
        <p:nvPicPr>
          <p:cNvPr id="9" name="Image 2" descr="preencoded.png"/>
          <p:cNvPicPr>
            <a:picLocks noChangeAspect="1"/>
          </p:cNvPicPr>
          <p:nvPr/>
        </p:nvPicPr>
        <p:blipFill>
          <a:blip r:embed="rId5"/>
          <a:stretch>
            <a:fillRect/>
          </a:stretch>
        </p:blipFill>
        <p:spPr>
          <a:xfrm>
            <a:off x="717471" y="3670221"/>
            <a:ext cx="1024890" cy="1837134"/>
          </a:xfrm>
          <a:prstGeom prst="rect">
            <a:avLst/>
          </a:prstGeom>
        </p:spPr>
      </p:pic>
      <p:sp>
        <p:nvSpPr>
          <p:cNvPr id="10" name="Text 5"/>
          <p:cNvSpPr/>
          <p:nvPr/>
        </p:nvSpPr>
        <p:spPr>
          <a:xfrm>
            <a:off x="2049780" y="3875127"/>
            <a:ext cx="2562463" cy="320278"/>
          </a:xfrm>
          <a:prstGeom prst="rect">
            <a:avLst/>
          </a:prstGeom>
          <a:noFill/>
          <a:ln/>
        </p:spPr>
        <p:txBody>
          <a:bodyPr wrap="none" rtlCol="0" anchor="t"/>
          <a:lstStyle/>
          <a:p>
            <a:pPr marL="0" indent="0" algn="l">
              <a:lnSpc>
                <a:spcPts val="2522"/>
              </a:lnSpc>
              <a:buNone/>
            </a:pPr>
            <a:r>
              <a:rPr lang="en-US" sz="2018" dirty="0">
                <a:solidFill>
                  <a:srgbClr val="EBECEF"/>
                </a:solidFill>
                <a:latin typeface="Fraunces" pitchFamily="34" charset="0"/>
                <a:ea typeface="Fraunces" pitchFamily="34" charset="-122"/>
                <a:cs typeface="Fraunces" pitchFamily="34" charset="-120"/>
              </a:rPr>
              <a:t>Integration Testing</a:t>
            </a:r>
            <a:endParaRPr lang="en-US" sz="2018" dirty="0"/>
          </a:p>
        </p:txBody>
      </p:sp>
      <p:sp>
        <p:nvSpPr>
          <p:cNvPr id="11" name="Text 6"/>
          <p:cNvSpPr/>
          <p:nvPr/>
        </p:nvSpPr>
        <p:spPr>
          <a:xfrm>
            <a:off x="2049780" y="4318397"/>
            <a:ext cx="6376749" cy="984052"/>
          </a:xfrm>
          <a:prstGeom prst="rect">
            <a:avLst/>
          </a:prstGeom>
          <a:noFill/>
          <a:ln/>
        </p:spPr>
        <p:txBody>
          <a:bodyPr wrap="square" rtlCol="0" anchor="t"/>
          <a:lstStyle/>
          <a:p>
            <a:pPr marL="0" indent="0" algn="l">
              <a:lnSpc>
                <a:spcPts val="2583"/>
              </a:lnSpc>
              <a:buNone/>
            </a:pPr>
            <a:r>
              <a:rPr lang="en-US" sz="1614" dirty="0">
                <a:solidFill>
                  <a:srgbClr val="EBECEF"/>
                </a:solidFill>
                <a:latin typeface="Epilogue" pitchFamily="34" charset="0"/>
                <a:ea typeface="Epilogue" pitchFamily="34" charset="-122"/>
                <a:cs typeface="Epilogue" pitchFamily="34" charset="-120"/>
              </a:rPr>
              <a:t>The team will also conduct comprehensive integration testing to verify the seamless collaboration between the application's various modules and features.</a:t>
            </a:r>
            <a:endParaRPr lang="en-US" sz="1614" dirty="0"/>
          </a:p>
        </p:txBody>
      </p:sp>
      <p:pic>
        <p:nvPicPr>
          <p:cNvPr id="12" name="Image 3" descr="preencoded.png"/>
          <p:cNvPicPr>
            <a:picLocks noChangeAspect="1"/>
          </p:cNvPicPr>
          <p:nvPr/>
        </p:nvPicPr>
        <p:blipFill>
          <a:blip r:embed="rId6"/>
          <a:stretch>
            <a:fillRect/>
          </a:stretch>
        </p:blipFill>
        <p:spPr>
          <a:xfrm>
            <a:off x="717471" y="5507355"/>
            <a:ext cx="1024890" cy="1837134"/>
          </a:xfrm>
          <a:prstGeom prst="rect">
            <a:avLst/>
          </a:prstGeom>
        </p:spPr>
      </p:pic>
      <p:sp>
        <p:nvSpPr>
          <p:cNvPr id="13" name="Text 7"/>
          <p:cNvSpPr/>
          <p:nvPr/>
        </p:nvSpPr>
        <p:spPr>
          <a:xfrm>
            <a:off x="2049780" y="5712262"/>
            <a:ext cx="2989540" cy="320278"/>
          </a:xfrm>
          <a:prstGeom prst="rect">
            <a:avLst/>
          </a:prstGeom>
          <a:noFill/>
          <a:ln/>
        </p:spPr>
        <p:txBody>
          <a:bodyPr wrap="none" rtlCol="0" anchor="t"/>
          <a:lstStyle/>
          <a:p>
            <a:pPr marL="0" indent="0" algn="l">
              <a:lnSpc>
                <a:spcPts val="2522"/>
              </a:lnSpc>
              <a:buNone/>
            </a:pPr>
            <a:r>
              <a:rPr lang="en-US" sz="2018" dirty="0">
                <a:solidFill>
                  <a:srgbClr val="EBECEF"/>
                </a:solidFill>
                <a:latin typeface="Fraunces" pitchFamily="34" charset="0"/>
                <a:ea typeface="Fraunces" pitchFamily="34" charset="-122"/>
                <a:cs typeface="Fraunces" pitchFamily="34" charset="-120"/>
              </a:rPr>
              <a:t>User Acceptance Testing</a:t>
            </a:r>
            <a:endParaRPr lang="en-US" sz="2018" dirty="0"/>
          </a:p>
        </p:txBody>
      </p:sp>
      <p:sp>
        <p:nvSpPr>
          <p:cNvPr id="14" name="Text 8"/>
          <p:cNvSpPr/>
          <p:nvPr/>
        </p:nvSpPr>
        <p:spPr>
          <a:xfrm>
            <a:off x="2049780" y="6155531"/>
            <a:ext cx="6376749" cy="984052"/>
          </a:xfrm>
          <a:prstGeom prst="rect">
            <a:avLst/>
          </a:prstGeom>
          <a:noFill/>
          <a:ln/>
        </p:spPr>
        <p:txBody>
          <a:bodyPr wrap="square" rtlCol="0" anchor="t"/>
          <a:lstStyle/>
          <a:p>
            <a:pPr marL="0" indent="0" algn="l">
              <a:lnSpc>
                <a:spcPts val="2583"/>
              </a:lnSpc>
              <a:buNone/>
            </a:pPr>
            <a:r>
              <a:rPr lang="en-US" sz="1614" dirty="0">
                <a:solidFill>
                  <a:srgbClr val="EBECEF"/>
                </a:solidFill>
                <a:latin typeface="Epilogue" pitchFamily="34" charset="0"/>
                <a:ea typeface="Epilogue" pitchFamily="34" charset="-122"/>
                <a:cs typeface="Epilogue" pitchFamily="34" charset="-120"/>
              </a:rPr>
              <a:t>Extensive user acceptance testing will be conducted to gather feedback from real-world users and ensure the application meets their needs and expectations.</a:t>
            </a:r>
            <a:endParaRPr lang="en-US" sz="161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69355" y="795695"/>
            <a:ext cx="7578090" cy="1398270"/>
          </a:xfrm>
          <a:prstGeom prst="rect">
            <a:avLst/>
          </a:prstGeom>
          <a:noFill/>
          <a:ln/>
        </p:spPr>
        <p:txBody>
          <a:bodyPr wrap="square" rtlCol="0" anchor="t"/>
          <a:lstStyle/>
          <a:p>
            <a:pPr marL="0" indent="0">
              <a:lnSpc>
                <a:spcPts val="5505"/>
              </a:lnSpc>
              <a:buNone/>
            </a:pPr>
            <a:r>
              <a:rPr lang="en-US" sz="4404" dirty="0">
                <a:solidFill>
                  <a:srgbClr val="FFFFFF"/>
                </a:solidFill>
                <a:latin typeface="Fraunces" pitchFamily="34" charset="0"/>
                <a:ea typeface="Fraunces" pitchFamily="34" charset="-122"/>
                <a:cs typeface="Fraunces" pitchFamily="34" charset="-120"/>
              </a:rPr>
              <a:t>Conclusion and Future Enhancements</a:t>
            </a:r>
            <a:endParaRPr lang="en-US" sz="4404" dirty="0"/>
          </a:p>
        </p:txBody>
      </p:sp>
      <p:sp>
        <p:nvSpPr>
          <p:cNvPr id="6" name="Text 3"/>
          <p:cNvSpPr/>
          <p:nvPr/>
        </p:nvSpPr>
        <p:spPr>
          <a:xfrm>
            <a:off x="6269355" y="2529483"/>
            <a:ext cx="7578090" cy="2505313"/>
          </a:xfrm>
          <a:prstGeom prst="rect">
            <a:avLst/>
          </a:prstGeom>
          <a:noFill/>
          <a:ln/>
        </p:spPr>
        <p:txBody>
          <a:bodyPr wrap="square" rtlCol="0" anchor="t"/>
          <a:lstStyle/>
          <a:p>
            <a:pPr marL="0" indent="0">
              <a:lnSpc>
                <a:spcPts val="2819"/>
              </a:lnSpc>
              <a:buNone/>
            </a:pPr>
            <a:r>
              <a:rPr lang="en-US" sz="1762" dirty="0">
                <a:solidFill>
                  <a:srgbClr val="EBECEF"/>
                </a:solidFill>
                <a:latin typeface="Epilogue" pitchFamily="34" charset="0"/>
                <a:ea typeface="Epilogue" pitchFamily="34" charset="-122"/>
                <a:cs typeface="Epilogue" pitchFamily="34" charset="-120"/>
              </a:rPr>
              <a:t>In conclusion, the Coffee Shop Application represents a forward-thinking and innovative approach to the coffee industry, empowering customers to craft their perfect beverage while providing a seamless and personalized experience. As the application continues to evolve, we are committed to exploring new technologies, incorporating customer feedback, and delivering a coffee experience that sets the standard for the industry.</a:t>
            </a:r>
            <a:endParaRPr lang="en-US" sz="1762" dirty="0"/>
          </a:p>
        </p:txBody>
      </p:sp>
      <p:sp>
        <p:nvSpPr>
          <p:cNvPr id="7" name="Text 4"/>
          <p:cNvSpPr/>
          <p:nvPr/>
        </p:nvSpPr>
        <p:spPr>
          <a:xfrm>
            <a:off x="6269355" y="5286375"/>
            <a:ext cx="7578090" cy="2147411"/>
          </a:xfrm>
          <a:prstGeom prst="rect">
            <a:avLst/>
          </a:prstGeom>
          <a:noFill/>
          <a:ln/>
        </p:spPr>
        <p:txBody>
          <a:bodyPr wrap="square" rtlCol="0" anchor="t"/>
          <a:lstStyle/>
          <a:p>
            <a:pPr marL="0" indent="0">
              <a:lnSpc>
                <a:spcPts val="2819"/>
              </a:lnSpc>
              <a:buNone/>
            </a:pPr>
            <a:r>
              <a:rPr lang="en-US" sz="1762" dirty="0">
                <a:solidFill>
                  <a:srgbClr val="EBECEF"/>
                </a:solidFill>
                <a:latin typeface="Epilogue" pitchFamily="34" charset="0"/>
                <a:ea typeface="Epilogue" pitchFamily="34" charset="-122"/>
                <a:cs typeface="Epilogue" pitchFamily="34" charset="-120"/>
              </a:rPr>
              <a:t>Future enhancements may include features like mobile order-ahead, AI-powered recommendations, and integration with smart home devices, further elevating the customer's coffee journey. By staying at the forefront of technology and consumer trends, we aim to position the Coffee Shop Application as the premier destination for coffee enthusiasts everywhere.</a:t>
            </a:r>
            <a:endParaRPr lang="en-US" sz="1762"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821</Words>
  <Application>Microsoft Office PowerPoint</Application>
  <PresentationFormat>Custom</PresentationFormat>
  <Paragraphs>66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Epilogue</vt:lpstr>
      <vt:lpstr>Fraunces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ꕶᎪᏆ ƬᎬᎫ ᎪᎷᏴᎻᏆᏞᏆᏀᎬ࿐</cp:lastModifiedBy>
  <cp:revision>2</cp:revision>
  <dcterms:created xsi:type="dcterms:W3CDTF">2024-08-12T03:44:32Z</dcterms:created>
  <dcterms:modified xsi:type="dcterms:W3CDTF">2024-08-12T03:45:43Z</dcterms:modified>
</cp:coreProperties>
</file>